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67" r:id="rId2"/>
    <p:sldId id="256" r:id="rId3"/>
    <p:sldId id="283" r:id="rId4"/>
    <p:sldId id="284" r:id="rId5"/>
    <p:sldId id="262" r:id="rId6"/>
    <p:sldId id="263" r:id="rId7"/>
    <p:sldId id="276" r:id="rId8"/>
    <p:sldId id="264" r:id="rId9"/>
    <p:sldId id="279" r:id="rId10"/>
    <p:sldId id="280" r:id="rId11"/>
    <p:sldId id="281" r:id="rId12"/>
    <p:sldId id="282" r:id="rId13"/>
    <p:sldId id="277" r:id="rId14"/>
    <p:sldId id="278" r:id="rId15"/>
    <p:sldId id="265" r:id="rId16"/>
    <p:sldId id="268" r:id="rId17"/>
    <p:sldId id="269" r:id="rId18"/>
    <p:sldId id="270" r:id="rId19"/>
    <p:sldId id="271" r:id="rId20"/>
    <p:sldId id="272" r:id="rId21"/>
    <p:sldId id="273" r:id="rId22"/>
    <p:sldId id="274" r:id="rId23"/>
    <p:sldId id="275" r:id="rId24"/>
    <p:sldId id="261" r:id="rId25"/>
    <p:sldId id="285" r:id="rId26"/>
    <p:sldId id="257" r:id="rId27"/>
    <p:sldId id="286" r:id="rId28"/>
    <p:sldId id="259" r:id="rId29"/>
    <p:sldId id="287" r:id="rId30"/>
    <p:sldId id="258" r:id="rId31"/>
    <p:sldId id="288" r:id="rId32"/>
    <p:sldId id="289" r:id="rId33"/>
    <p:sldId id="290" r:id="rId34"/>
    <p:sldId id="291" r:id="rId35"/>
    <p:sldId id="292" r:id="rId36"/>
    <p:sldId id="293" r:id="rId37"/>
    <p:sldId id="294" r:id="rId38"/>
    <p:sldId id="295" r:id="rId39"/>
    <p:sldId id="260"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081B539-0D8D-4707-9FE0-1AA0923C38EB}" type="datetimeFigureOut">
              <a:rPr lang="ar-IQ" smtClean="0"/>
              <a:t>12/07/1439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60C46F0-B3FC-4EFA-AF62-78D4B1CD70CC}" type="slidenum">
              <a:rPr lang="ar-IQ" smtClean="0"/>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Candace West and Don Zimmerman</a:t>
            </a:r>
            <a:endParaRPr lang="ar-IQ" dirty="0"/>
          </a:p>
        </p:txBody>
      </p:sp>
      <p:sp>
        <p:nvSpPr>
          <p:cNvPr id="4" name="Slide Number Placeholder 3"/>
          <p:cNvSpPr>
            <a:spLocks noGrp="1"/>
          </p:cNvSpPr>
          <p:nvPr>
            <p:ph type="sldNum" sz="quarter" idx="10"/>
          </p:nvPr>
        </p:nvSpPr>
        <p:spPr/>
        <p:txBody>
          <a:bodyPr/>
          <a:lstStyle/>
          <a:p>
            <a:fld id="{060C46F0-B3FC-4EFA-AF62-78D4B1CD70CC}" type="slidenum">
              <a:rPr lang="ar-IQ" smtClean="0"/>
              <a:t>38</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sz="6000" b="1" dirty="0" smtClean="0">
                <a:solidFill>
                  <a:srgbClr val="C00000"/>
                </a:solidFill>
              </a:rPr>
              <a:t>Language and Gender</a:t>
            </a:r>
            <a:endParaRPr lang="ar-IQ" sz="6000" b="1" dirty="0">
              <a:solidFill>
                <a:srgbClr val="C00000"/>
              </a:solidFill>
            </a:endParaRPr>
          </a:p>
        </p:txBody>
      </p:sp>
      <p:pic>
        <p:nvPicPr>
          <p:cNvPr id="4" name="Content Placeholder 3" descr="zt.jpg"/>
          <p:cNvPicPr>
            <a:picLocks noGrp="1" noChangeAspect="1"/>
          </p:cNvPicPr>
          <p:nvPr>
            <p:ph idx="1"/>
          </p:nvPr>
        </p:nvPicPr>
        <p:blipFill>
          <a:blip r:embed="rId2" cstate="print"/>
          <a:stretch>
            <a:fillRect/>
          </a:stretch>
        </p:blipFill>
        <p:spPr>
          <a:xfrm>
            <a:off x="457200" y="1447800"/>
            <a:ext cx="8229600" cy="4876800"/>
          </a:xfrm>
        </p:spPr>
        <p:style>
          <a:lnRef idx="1">
            <a:schemeClr val="accent2"/>
          </a:lnRef>
          <a:fillRef idx="2">
            <a:schemeClr val="accent2"/>
          </a:fillRef>
          <a:effectRef idx="1">
            <a:schemeClr val="accent2"/>
          </a:effectRef>
          <a:fontRef idx="minor">
            <a:schemeClr val="dk1"/>
          </a:fontRef>
        </p:style>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style>
          <a:lnRef idx="1">
            <a:schemeClr val="accent4"/>
          </a:lnRef>
          <a:fillRef idx="2">
            <a:schemeClr val="accent4"/>
          </a:fillRef>
          <a:effectRef idx="1">
            <a:schemeClr val="accent4"/>
          </a:effectRef>
          <a:fontRef idx="minor">
            <a:schemeClr val="dk1"/>
          </a:fontRef>
        </p:style>
        <p:txBody>
          <a:bodyPr>
            <a:noAutofit/>
          </a:bodyPr>
          <a:lstStyle/>
          <a:p>
            <a:r>
              <a:rPr lang="en-US" sz="4800" b="1" dirty="0" smtClean="0">
                <a:solidFill>
                  <a:srgbClr val="C00000"/>
                </a:solidFill>
              </a:rPr>
              <a:t>Is it true that women use more standard forms than men?</a:t>
            </a:r>
          </a:p>
        </p:txBody>
      </p:sp>
      <p:sp>
        <p:nvSpPr>
          <p:cNvPr id="3" name="Content Placeholder 2"/>
          <p:cNvSpPr>
            <a:spLocks noGrp="1"/>
          </p:cNvSpPr>
          <p:nvPr>
            <p:ph idx="1"/>
          </p:nvPr>
        </p:nvSpPr>
        <p:spPr>
          <a:xfrm>
            <a:off x="457200" y="1600200"/>
            <a:ext cx="8229600" cy="4876800"/>
          </a:xfrm>
        </p:spPr>
        <p:style>
          <a:lnRef idx="1">
            <a:schemeClr val="accent2"/>
          </a:lnRef>
          <a:fillRef idx="2">
            <a:schemeClr val="accent2"/>
          </a:fillRef>
          <a:effectRef idx="1">
            <a:schemeClr val="accent2"/>
          </a:effectRef>
          <a:fontRef idx="minor">
            <a:schemeClr val="dk1"/>
          </a:fontRef>
        </p:style>
        <p:txBody>
          <a:bodyPr>
            <a:noAutofit/>
          </a:bodyPr>
          <a:lstStyle/>
          <a:p>
            <a:pPr>
              <a:buFont typeface="Wingdings" pitchFamily="2" charset="2"/>
              <a:buChar char="Ø"/>
            </a:pPr>
            <a:r>
              <a:rPr lang="en-US" b="1" dirty="0" smtClean="0">
                <a:solidFill>
                  <a:srgbClr val="C00000"/>
                </a:solidFill>
              </a:rPr>
              <a:t> Woman’s role as guardian of society’s values</a:t>
            </a:r>
          </a:p>
          <a:p>
            <a:pPr algn="ctr">
              <a:buNone/>
            </a:pPr>
            <a:r>
              <a:rPr lang="en-US" b="1" dirty="0" smtClean="0">
                <a:solidFill>
                  <a:schemeClr val="tx1"/>
                </a:solidFill>
              </a:rPr>
              <a:t>society tends to expect ‘better’ behavior from women than from men. Little boys are generally allowed more freedom than little girls. Misbehavior from boys is tolerated where girls are more quickly corrected. Similarly, rule-breaking of any kind by women is frowned  on more severely than rule-breaking by men.</a:t>
            </a:r>
            <a:endParaRPr lang="ar-IQ" b="1"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style>
          <a:lnRef idx="1">
            <a:schemeClr val="accent4"/>
          </a:lnRef>
          <a:fillRef idx="2">
            <a:schemeClr val="accent4"/>
          </a:fillRef>
          <a:effectRef idx="1">
            <a:schemeClr val="accent4"/>
          </a:effectRef>
          <a:fontRef idx="minor">
            <a:schemeClr val="dk1"/>
          </a:fontRef>
        </p:style>
        <p:txBody>
          <a:bodyPr>
            <a:noAutofit/>
          </a:bodyPr>
          <a:lstStyle/>
          <a:p>
            <a:r>
              <a:rPr lang="en-US" sz="4800" b="1" dirty="0" smtClean="0">
                <a:solidFill>
                  <a:srgbClr val="C00000"/>
                </a:solidFill>
              </a:rPr>
              <a:t>Is it true that women use more standard forms than men?</a:t>
            </a:r>
          </a:p>
        </p:txBody>
      </p:sp>
      <p:sp>
        <p:nvSpPr>
          <p:cNvPr id="3" name="Content Placeholder 2"/>
          <p:cNvSpPr>
            <a:spLocks noGrp="1"/>
          </p:cNvSpPr>
          <p:nvPr>
            <p:ph idx="1"/>
          </p:nvPr>
        </p:nvSpPr>
        <p:spPr>
          <a:xfrm>
            <a:off x="457200" y="1600200"/>
            <a:ext cx="8229600" cy="4876800"/>
          </a:xfrm>
        </p:spPr>
        <p:style>
          <a:lnRef idx="1">
            <a:schemeClr val="accent2"/>
          </a:lnRef>
          <a:fillRef idx="2">
            <a:schemeClr val="accent2"/>
          </a:fillRef>
          <a:effectRef idx="1">
            <a:schemeClr val="accent2"/>
          </a:effectRef>
          <a:fontRef idx="minor">
            <a:schemeClr val="dk1"/>
          </a:fontRef>
        </p:style>
        <p:txBody>
          <a:bodyPr>
            <a:noAutofit/>
          </a:bodyPr>
          <a:lstStyle/>
          <a:p>
            <a:pPr>
              <a:buFont typeface="Wingdings" pitchFamily="2" charset="2"/>
              <a:buChar char="Ø"/>
            </a:pPr>
            <a:r>
              <a:rPr lang="en-US" b="1" dirty="0" smtClean="0">
                <a:solidFill>
                  <a:srgbClr val="C00000"/>
                </a:solidFill>
              </a:rPr>
              <a:t> Subordinate groups must be polite</a:t>
            </a:r>
          </a:p>
          <a:p>
            <a:pPr algn="ctr">
              <a:buNone/>
            </a:pPr>
            <a:r>
              <a:rPr lang="en-US" dirty="0" smtClean="0"/>
              <a:t>People who are subordinate must be polite. Children are expected to be polite to adults. Women as a subordinate group, it is argued, must avoid offending men – and so they must</a:t>
            </a:r>
          </a:p>
          <a:p>
            <a:pPr algn="ctr">
              <a:buNone/>
            </a:pPr>
            <a:r>
              <a:rPr lang="en-US" dirty="0" smtClean="0"/>
              <a:t>speak carefully and politely. </a:t>
            </a:r>
          </a:p>
          <a:p>
            <a:pPr algn="ctr">
              <a:buNone/>
            </a:pPr>
            <a:r>
              <a:rPr lang="en-US" b="1" dirty="0" smtClean="0">
                <a:solidFill>
                  <a:srgbClr val="C00000"/>
                </a:solidFill>
              </a:rPr>
              <a:t>Can’t a woman express herself politely by using a non-standard vernacular or dialect? </a:t>
            </a:r>
            <a:endParaRPr lang="ar-IQ" b="1" dirty="0">
              <a:solidFill>
                <a:srgbClr val="C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style>
          <a:lnRef idx="1">
            <a:schemeClr val="accent4"/>
          </a:lnRef>
          <a:fillRef idx="2">
            <a:schemeClr val="accent4"/>
          </a:fillRef>
          <a:effectRef idx="1">
            <a:schemeClr val="accent4"/>
          </a:effectRef>
          <a:fontRef idx="minor">
            <a:schemeClr val="dk1"/>
          </a:fontRef>
        </p:style>
        <p:txBody>
          <a:bodyPr>
            <a:noAutofit/>
          </a:bodyPr>
          <a:lstStyle/>
          <a:p>
            <a:r>
              <a:rPr lang="en-US" sz="4800" b="1" dirty="0" smtClean="0">
                <a:solidFill>
                  <a:srgbClr val="C00000"/>
                </a:solidFill>
              </a:rPr>
              <a:t>Is it true that women use more standard forms than men?</a:t>
            </a:r>
          </a:p>
        </p:txBody>
      </p:sp>
      <p:sp>
        <p:nvSpPr>
          <p:cNvPr id="3" name="Content Placeholder 2"/>
          <p:cNvSpPr>
            <a:spLocks noGrp="1"/>
          </p:cNvSpPr>
          <p:nvPr>
            <p:ph idx="1"/>
          </p:nvPr>
        </p:nvSpPr>
        <p:spPr>
          <a:xfrm>
            <a:off x="457200" y="1600200"/>
            <a:ext cx="8229600" cy="5029200"/>
          </a:xfrm>
        </p:spPr>
        <p:style>
          <a:lnRef idx="1">
            <a:schemeClr val="accent2"/>
          </a:lnRef>
          <a:fillRef idx="2">
            <a:schemeClr val="accent2"/>
          </a:fillRef>
          <a:effectRef idx="1">
            <a:schemeClr val="accent2"/>
          </a:effectRef>
          <a:fontRef idx="minor">
            <a:schemeClr val="dk1"/>
          </a:fontRef>
        </p:style>
        <p:txBody>
          <a:bodyPr>
            <a:noAutofit/>
          </a:bodyPr>
          <a:lstStyle/>
          <a:p>
            <a:pPr>
              <a:buFont typeface="Wingdings" pitchFamily="2" charset="2"/>
              <a:buChar char="Ø"/>
            </a:pPr>
            <a:r>
              <a:rPr lang="en-US" b="1" dirty="0" smtClean="0">
                <a:solidFill>
                  <a:srgbClr val="C00000"/>
                </a:solidFill>
              </a:rPr>
              <a:t> Vernacular forms express machismo </a:t>
            </a:r>
            <a:r>
              <a:rPr lang="en-US" b="1" i="1" dirty="0" smtClean="0">
                <a:solidFill>
                  <a:srgbClr val="0070C0"/>
                </a:solidFill>
              </a:rPr>
              <a:t>(way of behaving that agrees with traditional ideas about men being very strong and aggressive)</a:t>
            </a:r>
          </a:p>
          <a:p>
            <a:pPr algn="ctr">
              <a:buNone/>
            </a:pPr>
            <a:r>
              <a:rPr lang="en-US" sz="3100" dirty="0" smtClean="0"/>
              <a:t>Men prefer vernacular forms because they carry macho </a:t>
            </a:r>
            <a:r>
              <a:rPr lang="en-US" sz="3100" i="1" dirty="0" smtClean="0">
                <a:solidFill>
                  <a:srgbClr val="0070C0"/>
                </a:solidFill>
              </a:rPr>
              <a:t>(aggressive virile)</a:t>
            </a:r>
            <a:r>
              <a:rPr lang="en-US" sz="3100" dirty="0" smtClean="0"/>
              <a:t> connotations of masculinity and toughness. For this reason many women might </a:t>
            </a:r>
            <a:r>
              <a:rPr lang="en-US" sz="3100" i="1" dirty="0" smtClean="0"/>
              <a:t>not </a:t>
            </a:r>
            <a:r>
              <a:rPr lang="en-US" sz="3100" dirty="0" smtClean="0"/>
              <a:t>want to use such forms. They rather prefer to use standard forms which tend to be associated with female values and femininity</a:t>
            </a:r>
            <a:endParaRPr lang="ar-IQ" sz="3100" b="1" i="1"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sz="6000" b="1" dirty="0" smtClean="0">
                <a:solidFill>
                  <a:srgbClr val="C00000"/>
                </a:solidFill>
              </a:rPr>
              <a:t>Who is possibly speaking?</a:t>
            </a:r>
            <a:endParaRPr lang="ar-IQ" sz="6000" b="1" dirty="0">
              <a:solidFill>
                <a:srgbClr val="C00000"/>
              </a:solidFill>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buNone/>
            </a:pPr>
            <a:r>
              <a:rPr lang="en-US" sz="4000" dirty="0" smtClean="0">
                <a:solidFill>
                  <a:srgbClr val="FF0000"/>
                </a:solidFill>
              </a:rPr>
              <a:t>1-a) Oh dear, you’ve put the ice-cream into the refrigerator, again?</a:t>
            </a:r>
          </a:p>
          <a:p>
            <a:pPr>
              <a:buNone/>
            </a:pPr>
            <a:r>
              <a:rPr lang="en-US" sz="4000" dirty="0" smtClean="0">
                <a:solidFill>
                  <a:srgbClr val="FF0000"/>
                </a:solidFill>
              </a:rPr>
              <a:t>1-a) Damn! you’ve put the ice-cream into the refrigerator, again?</a:t>
            </a:r>
            <a:endParaRPr lang="ar-IQ" sz="40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style>
          <a:lnRef idx="1">
            <a:schemeClr val="accent4"/>
          </a:lnRef>
          <a:fillRef idx="2">
            <a:schemeClr val="accent4"/>
          </a:fillRef>
          <a:effectRef idx="1">
            <a:schemeClr val="accent4"/>
          </a:effectRef>
          <a:fontRef idx="minor">
            <a:schemeClr val="dk1"/>
          </a:fontRef>
        </p:style>
        <p:txBody>
          <a:bodyPr>
            <a:noAutofit/>
          </a:bodyPr>
          <a:lstStyle/>
          <a:p>
            <a:r>
              <a:rPr lang="en-US" sz="4800" b="1" dirty="0" smtClean="0">
                <a:solidFill>
                  <a:srgbClr val="C00000"/>
                </a:solidFill>
              </a:rPr>
              <a:t>Exclusive and Preferential Features</a:t>
            </a:r>
            <a:endParaRPr lang="ar-IQ" sz="4800" b="1" dirty="0">
              <a:solidFill>
                <a:srgbClr val="C00000"/>
              </a:solidFill>
            </a:endParaRPr>
          </a:p>
        </p:txBody>
      </p:sp>
      <p:sp>
        <p:nvSpPr>
          <p:cNvPr id="3" name="Content Placeholder 2"/>
          <p:cNvSpPr>
            <a:spLocks noGrp="1"/>
          </p:cNvSpPr>
          <p:nvPr>
            <p:ph idx="1"/>
          </p:nvPr>
        </p:nvSpPr>
        <p:spPr>
          <a:xfrm>
            <a:off x="457200" y="1600200"/>
            <a:ext cx="8229600" cy="4876800"/>
          </a:xfrm>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b="1" dirty="0" smtClean="0">
                <a:solidFill>
                  <a:srgbClr val="C00000"/>
                </a:solidFill>
              </a:rPr>
              <a:t>Exclusive features or (Referential Indexes) </a:t>
            </a:r>
            <a:r>
              <a:rPr lang="en-US" b="1" dirty="0" smtClean="0">
                <a:solidFill>
                  <a:srgbClr val="00B050"/>
                </a:solidFill>
              </a:rPr>
              <a:t>are those which are only used by (or to) speakers of a particular sex.</a:t>
            </a:r>
            <a:r>
              <a:rPr lang="en-US" b="1" dirty="0" smtClean="0">
                <a:solidFill>
                  <a:srgbClr val="C00000"/>
                </a:solidFill>
              </a:rPr>
              <a:t> Preferential features or (Non-referential Indexes)</a:t>
            </a:r>
            <a:r>
              <a:rPr lang="en-US" b="1" dirty="0" smtClean="0">
                <a:solidFill>
                  <a:srgbClr val="00B050"/>
                </a:solidFill>
              </a:rPr>
              <a:t> are those that are distributed across speakers or groups, but are used more frequently by some than by others. These can be accomplished through a vast range of morphological, syntax, and phonological devices.</a:t>
            </a:r>
            <a:endParaRPr lang="ar-IQ" b="1" dirty="0">
              <a:solidFill>
                <a:srgbClr val="00B05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style>
          <a:lnRef idx="1">
            <a:schemeClr val="accent4"/>
          </a:lnRef>
          <a:fillRef idx="2">
            <a:schemeClr val="accent4"/>
          </a:fillRef>
          <a:effectRef idx="1">
            <a:schemeClr val="accent4"/>
          </a:effectRef>
          <a:fontRef idx="minor">
            <a:schemeClr val="dk1"/>
          </a:fontRef>
        </p:style>
        <p:txBody>
          <a:bodyPr>
            <a:noAutofit/>
          </a:bodyPr>
          <a:lstStyle/>
          <a:p>
            <a:r>
              <a:rPr lang="en-US" sz="4800" b="1" dirty="0" smtClean="0">
                <a:solidFill>
                  <a:srgbClr val="C00000"/>
                </a:solidFill>
              </a:rPr>
              <a:t>Exclusive Feature: Example 1 </a:t>
            </a:r>
            <a:endParaRPr lang="ar-IQ" sz="4800" b="1" dirty="0">
              <a:solidFill>
                <a:srgbClr val="C00000"/>
              </a:solidFill>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b="1" dirty="0" smtClean="0">
                <a:solidFill>
                  <a:srgbClr val="C00000"/>
                </a:solidFill>
              </a:rPr>
              <a:t>kinship terminology </a:t>
            </a:r>
            <a:r>
              <a:rPr lang="en-US" b="1" dirty="0" smtClean="0">
                <a:solidFill>
                  <a:srgbClr val="00B050"/>
                </a:solidFill>
              </a:rPr>
              <a:t>is a clear example of sex-exclusive terms, so for instance the phrase </a:t>
            </a:r>
            <a:r>
              <a:rPr lang="en-US" b="1" dirty="0" smtClean="0">
                <a:solidFill>
                  <a:srgbClr val="C00000"/>
                </a:solidFill>
              </a:rPr>
              <a:t>My Auntie </a:t>
            </a:r>
            <a:r>
              <a:rPr lang="en-US" b="1" dirty="0" err="1" smtClean="0">
                <a:solidFill>
                  <a:srgbClr val="C00000"/>
                </a:solidFill>
              </a:rPr>
              <a:t>Katty</a:t>
            </a:r>
            <a:r>
              <a:rPr lang="en-US" b="1" dirty="0" smtClean="0">
                <a:solidFill>
                  <a:srgbClr val="C00000"/>
                </a:solidFill>
              </a:rPr>
              <a:t> </a:t>
            </a:r>
            <a:r>
              <a:rPr lang="en-US" b="1" dirty="0" smtClean="0">
                <a:solidFill>
                  <a:srgbClr val="00B050"/>
                </a:solidFill>
              </a:rPr>
              <a:t>tells the listener that the person you are referring to is female. Similarly, the terms </a:t>
            </a:r>
            <a:r>
              <a:rPr lang="en-US" b="1" dirty="0" smtClean="0">
                <a:solidFill>
                  <a:srgbClr val="C00000"/>
                </a:solidFill>
              </a:rPr>
              <a:t>grandson</a:t>
            </a:r>
            <a:r>
              <a:rPr lang="en-US" b="1" dirty="0" smtClean="0">
                <a:solidFill>
                  <a:srgbClr val="00B050"/>
                </a:solidFill>
              </a:rPr>
              <a:t> and </a:t>
            </a:r>
            <a:r>
              <a:rPr lang="en-US" b="1" dirty="0" smtClean="0">
                <a:solidFill>
                  <a:srgbClr val="C00000"/>
                </a:solidFill>
              </a:rPr>
              <a:t>niece </a:t>
            </a:r>
            <a:r>
              <a:rPr lang="en-US" b="1" dirty="0" smtClean="0">
                <a:solidFill>
                  <a:srgbClr val="00B050"/>
                </a:solidFill>
              </a:rPr>
              <a:t>respectively tell you the referents are male and female. On the other hand, the term </a:t>
            </a:r>
            <a:r>
              <a:rPr lang="en-US" b="1" dirty="0" smtClean="0">
                <a:solidFill>
                  <a:srgbClr val="C00000"/>
                </a:solidFill>
              </a:rPr>
              <a:t>‘cousin’ </a:t>
            </a:r>
            <a:r>
              <a:rPr lang="en-US" b="1" dirty="0" smtClean="0">
                <a:solidFill>
                  <a:srgbClr val="00B050"/>
                </a:solidFill>
              </a:rPr>
              <a:t>might refer to a male or female. </a:t>
            </a:r>
            <a:endParaRPr lang="ar-IQ" b="1" dirty="0">
              <a:solidFill>
                <a:srgbClr val="00B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style>
          <a:lnRef idx="1">
            <a:schemeClr val="accent4"/>
          </a:lnRef>
          <a:fillRef idx="2">
            <a:schemeClr val="accent4"/>
          </a:fillRef>
          <a:effectRef idx="1">
            <a:schemeClr val="accent4"/>
          </a:effectRef>
          <a:fontRef idx="minor">
            <a:schemeClr val="dk1"/>
          </a:fontRef>
        </p:style>
        <p:txBody>
          <a:bodyPr>
            <a:noAutofit/>
          </a:bodyPr>
          <a:lstStyle/>
          <a:p>
            <a:r>
              <a:rPr lang="en-US" sz="4800" b="1" dirty="0" smtClean="0">
                <a:solidFill>
                  <a:srgbClr val="C00000"/>
                </a:solidFill>
              </a:rPr>
              <a:t>Exclusive Feature: Example 2 </a:t>
            </a:r>
            <a:endParaRPr lang="ar-IQ" sz="4800" b="1" dirty="0">
              <a:solidFill>
                <a:srgbClr val="C00000"/>
              </a:solidFill>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b="1" dirty="0" smtClean="0">
                <a:solidFill>
                  <a:srgbClr val="00B050"/>
                </a:solidFill>
              </a:rPr>
              <a:t>In </a:t>
            </a:r>
            <a:r>
              <a:rPr lang="en-US" b="1" dirty="0" smtClean="0">
                <a:solidFill>
                  <a:srgbClr val="C00000"/>
                </a:solidFill>
              </a:rPr>
              <a:t>Korean </a:t>
            </a:r>
            <a:r>
              <a:rPr lang="en-US" b="1" dirty="0" smtClean="0">
                <a:solidFill>
                  <a:srgbClr val="00B050"/>
                </a:solidFill>
              </a:rPr>
              <a:t>the words for siblings tell</a:t>
            </a:r>
          </a:p>
          <a:p>
            <a:pPr algn="ctr">
              <a:buNone/>
            </a:pPr>
            <a:r>
              <a:rPr lang="en-US" b="1" dirty="0" smtClean="0">
                <a:solidFill>
                  <a:srgbClr val="00B050"/>
                </a:solidFill>
              </a:rPr>
              <a:t>you information about both the referent and the speaker, so the word </a:t>
            </a:r>
            <a:r>
              <a:rPr lang="en-US" b="1" i="1" dirty="0" err="1" smtClean="0">
                <a:solidFill>
                  <a:srgbClr val="C00000"/>
                </a:solidFill>
              </a:rPr>
              <a:t>hyeong</a:t>
            </a:r>
            <a:r>
              <a:rPr lang="en-US" dirty="0" smtClean="0"/>
              <a:t> </a:t>
            </a:r>
            <a:r>
              <a:rPr lang="en-US" b="1" dirty="0" smtClean="0">
                <a:solidFill>
                  <a:srgbClr val="00B050"/>
                </a:solidFill>
              </a:rPr>
              <a:t>tells you that the speaker is referring to an elder </a:t>
            </a:r>
            <a:r>
              <a:rPr lang="en-US" b="1" dirty="0" smtClean="0">
                <a:solidFill>
                  <a:srgbClr val="00B050"/>
                </a:solidFill>
              </a:rPr>
              <a:t>sibling </a:t>
            </a:r>
            <a:r>
              <a:rPr lang="en-US" b="1" i="1" dirty="0" smtClean="0">
                <a:solidFill>
                  <a:srgbClr val="FF0000"/>
                </a:solidFill>
              </a:rPr>
              <a:t>(brother)</a:t>
            </a:r>
            <a:r>
              <a:rPr lang="en-US" b="1" dirty="0" smtClean="0">
                <a:solidFill>
                  <a:srgbClr val="00B050"/>
                </a:solidFill>
              </a:rPr>
              <a:t> </a:t>
            </a:r>
            <a:r>
              <a:rPr lang="en-US" b="1" dirty="0" smtClean="0">
                <a:solidFill>
                  <a:srgbClr val="00B050"/>
                </a:solidFill>
              </a:rPr>
              <a:t>that is the same sex as the speaker </a:t>
            </a:r>
            <a:r>
              <a:rPr lang="en-US" b="1" dirty="0" smtClean="0">
                <a:solidFill>
                  <a:srgbClr val="FF0000"/>
                </a:solidFill>
              </a:rPr>
              <a:t>(elder brother for a male speaker). </a:t>
            </a:r>
            <a:r>
              <a:rPr lang="en-US" b="1" dirty="0" smtClean="0">
                <a:solidFill>
                  <a:srgbClr val="00B050"/>
                </a:solidFill>
              </a:rPr>
              <a:t>If a girl wants to refer to her elder brother, she would use a completely different word, </a:t>
            </a:r>
            <a:r>
              <a:rPr lang="en-US" b="1" dirty="0" err="1" smtClean="0">
                <a:solidFill>
                  <a:srgbClr val="C00000"/>
                </a:solidFill>
              </a:rPr>
              <a:t>oppa</a:t>
            </a:r>
            <a:r>
              <a:rPr lang="en-US" b="1" dirty="0" smtClean="0">
                <a:solidFill>
                  <a:srgbClr val="C00000"/>
                </a:solidFill>
              </a:rPr>
              <a:t>.</a:t>
            </a:r>
            <a:endParaRPr lang="ar-IQ" b="1" dirty="0">
              <a:solidFill>
                <a:srgbClr val="00B05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style>
          <a:lnRef idx="1">
            <a:schemeClr val="accent4"/>
          </a:lnRef>
          <a:fillRef idx="2">
            <a:schemeClr val="accent4"/>
          </a:fillRef>
          <a:effectRef idx="1">
            <a:schemeClr val="accent4"/>
          </a:effectRef>
          <a:fontRef idx="minor">
            <a:schemeClr val="dk1"/>
          </a:fontRef>
        </p:style>
        <p:txBody>
          <a:bodyPr>
            <a:noAutofit/>
          </a:bodyPr>
          <a:lstStyle/>
          <a:p>
            <a:r>
              <a:rPr lang="en-US" sz="4800" b="1" dirty="0" smtClean="0">
                <a:solidFill>
                  <a:srgbClr val="C00000"/>
                </a:solidFill>
              </a:rPr>
              <a:t>Directly Indexing Gender</a:t>
            </a:r>
            <a:endParaRPr lang="ar-IQ" sz="4800" b="1" dirty="0">
              <a:solidFill>
                <a:srgbClr val="C00000"/>
              </a:solidFill>
            </a:endParaRPr>
          </a:p>
        </p:txBody>
      </p:sp>
      <p:sp>
        <p:nvSpPr>
          <p:cNvPr id="3" name="Content Placeholder 2"/>
          <p:cNvSpPr>
            <a:spLocks noGrp="1"/>
          </p:cNvSpPr>
          <p:nvPr>
            <p:ph idx="1"/>
          </p:nvPr>
        </p:nvSpPr>
        <p:spPr>
          <a:xfrm>
            <a:off x="304800" y="1219200"/>
            <a:ext cx="8534400" cy="5334000"/>
          </a:xfrm>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sz="2800" b="1" dirty="0" err="1" smtClean="0">
                <a:solidFill>
                  <a:srgbClr val="C00000"/>
                </a:solidFill>
              </a:rPr>
              <a:t>Elinor</a:t>
            </a:r>
            <a:r>
              <a:rPr lang="en-US" sz="2800" b="1" dirty="0" smtClean="0">
                <a:solidFill>
                  <a:srgbClr val="C00000"/>
                </a:solidFill>
              </a:rPr>
              <a:t> Ochs </a:t>
            </a:r>
            <a:r>
              <a:rPr lang="en-US" sz="2800" b="1" dirty="0" smtClean="0">
                <a:solidFill>
                  <a:srgbClr val="00B050"/>
                </a:solidFill>
              </a:rPr>
              <a:t>describes kinship terms as being a </a:t>
            </a:r>
            <a:r>
              <a:rPr lang="en-US" sz="2800" b="1" dirty="0" smtClean="0">
                <a:solidFill>
                  <a:srgbClr val="C00000"/>
                </a:solidFill>
              </a:rPr>
              <a:t>direct index </a:t>
            </a:r>
            <a:r>
              <a:rPr lang="en-US" sz="2800" b="1" dirty="0" smtClean="0">
                <a:solidFill>
                  <a:srgbClr val="00B050"/>
                </a:solidFill>
              </a:rPr>
              <a:t>of gender. </a:t>
            </a:r>
            <a:r>
              <a:rPr lang="en-US" sz="2800" b="1" dirty="0" smtClean="0">
                <a:solidFill>
                  <a:srgbClr val="C00000"/>
                </a:solidFill>
              </a:rPr>
              <a:t>Direct indexing </a:t>
            </a:r>
            <a:r>
              <a:rPr lang="en-US" sz="2800" b="1" dirty="0" smtClean="0">
                <a:solidFill>
                  <a:srgbClr val="00B050"/>
                </a:solidFill>
              </a:rPr>
              <a:t>means that a word has a semantic feature [+female] or [+male] as part of its basic meaning. Pronouns like </a:t>
            </a:r>
            <a:r>
              <a:rPr lang="en-US" sz="2800" b="1" dirty="0" smtClean="0">
                <a:solidFill>
                  <a:srgbClr val="C00000"/>
                </a:solidFill>
              </a:rPr>
              <a:t>he</a:t>
            </a:r>
            <a:r>
              <a:rPr lang="en-US" sz="2800" b="1" dirty="0" smtClean="0">
                <a:solidFill>
                  <a:srgbClr val="00B050"/>
                </a:solidFill>
              </a:rPr>
              <a:t> or </a:t>
            </a:r>
            <a:r>
              <a:rPr lang="en-US" sz="2800" b="1" dirty="0" smtClean="0">
                <a:solidFill>
                  <a:srgbClr val="C00000"/>
                </a:solidFill>
              </a:rPr>
              <a:t>she</a:t>
            </a:r>
            <a:r>
              <a:rPr lang="en-US" sz="2800" b="1" dirty="0" smtClean="0">
                <a:solidFill>
                  <a:srgbClr val="00B050"/>
                </a:solidFill>
              </a:rPr>
              <a:t> and titles </a:t>
            </a:r>
            <a:r>
              <a:rPr lang="en-US" sz="2800" b="1" dirty="0" smtClean="0">
                <a:solidFill>
                  <a:srgbClr val="FF0000"/>
                </a:solidFill>
              </a:rPr>
              <a:t>Mr., Mrs., Sir and Madam </a:t>
            </a:r>
            <a:r>
              <a:rPr lang="en-US" sz="2800" b="1" dirty="0" smtClean="0">
                <a:solidFill>
                  <a:srgbClr val="00B050"/>
                </a:solidFill>
              </a:rPr>
              <a:t>directly index gender. That is, words directly indexing gender generate a </a:t>
            </a:r>
            <a:r>
              <a:rPr lang="en-US" sz="2800" b="1" dirty="0" smtClean="0">
                <a:solidFill>
                  <a:srgbClr val="C00000"/>
                </a:solidFill>
              </a:rPr>
              <a:t>conventional implicature </a:t>
            </a:r>
            <a:r>
              <a:rPr lang="en-US" sz="2800" b="1" dirty="0" smtClean="0">
                <a:solidFill>
                  <a:srgbClr val="00B050"/>
                </a:solidFill>
              </a:rPr>
              <a:t>that the referent is male or female. </a:t>
            </a:r>
            <a:r>
              <a:rPr lang="en-US" sz="2800" b="1" dirty="0" smtClean="0">
                <a:solidFill>
                  <a:srgbClr val="0070C0"/>
                </a:solidFill>
              </a:rPr>
              <a:t>Conventional implicature refers to the inference that arises from the meaning (or semantics) of a word or phrase. </a:t>
            </a:r>
            <a:r>
              <a:rPr lang="en-US" sz="2800" b="1" dirty="0" smtClean="0">
                <a:solidFill>
                  <a:srgbClr val="00B050"/>
                </a:solidFill>
              </a:rPr>
              <a:t>This means if you try to cancel the implicature, it sounds bizarre or can’t be understood.  </a:t>
            </a:r>
            <a:r>
              <a:rPr lang="en-US" sz="2800" b="1" dirty="0" smtClean="0">
                <a:solidFill>
                  <a:srgbClr val="C00000"/>
                </a:solidFill>
              </a:rPr>
              <a:t>*My sister has cut himself. </a:t>
            </a:r>
            <a:endParaRPr lang="ar-IQ" sz="2800" b="1" dirty="0">
              <a:solidFill>
                <a:srgbClr val="00B05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style>
          <a:lnRef idx="1">
            <a:schemeClr val="accent4"/>
          </a:lnRef>
          <a:fillRef idx="2">
            <a:schemeClr val="accent4"/>
          </a:fillRef>
          <a:effectRef idx="1">
            <a:schemeClr val="accent4"/>
          </a:effectRef>
          <a:fontRef idx="minor">
            <a:schemeClr val="dk1"/>
          </a:fontRef>
        </p:style>
        <p:txBody>
          <a:bodyPr>
            <a:noAutofit/>
          </a:bodyPr>
          <a:lstStyle/>
          <a:p>
            <a:r>
              <a:rPr lang="en-US" sz="4800" b="1" dirty="0" smtClean="0">
                <a:solidFill>
                  <a:srgbClr val="C00000"/>
                </a:solidFill>
              </a:rPr>
              <a:t>Indirectly Indexing Gender</a:t>
            </a:r>
            <a:endParaRPr lang="ar-IQ" sz="4800" b="1" dirty="0">
              <a:solidFill>
                <a:srgbClr val="C00000"/>
              </a:solidFill>
            </a:endParaRPr>
          </a:p>
        </p:txBody>
      </p:sp>
      <p:sp>
        <p:nvSpPr>
          <p:cNvPr id="3" name="Content Placeholder 2"/>
          <p:cNvSpPr>
            <a:spLocks noGrp="1"/>
          </p:cNvSpPr>
          <p:nvPr>
            <p:ph idx="1"/>
          </p:nvPr>
        </p:nvSpPr>
        <p:spPr>
          <a:xfrm>
            <a:off x="304800" y="1524000"/>
            <a:ext cx="8534400" cy="5029200"/>
          </a:xfrm>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sz="2800" b="1" dirty="0" smtClean="0">
                <a:solidFill>
                  <a:srgbClr val="FF0000"/>
                </a:solidFill>
              </a:rPr>
              <a:t>Few features of language directly and exclusively index gender. </a:t>
            </a:r>
            <a:r>
              <a:rPr lang="en-US" sz="2800" b="1" dirty="0" smtClean="0">
                <a:solidFill>
                  <a:srgbClr val="00B050"/>
                </a:solidFill>
              </a:rPr>
              <a:t>Most variables associated with, e.g., male vs. female speakers only indirectly index gender. Their</a:t>
            </a:r>
          </a:p>
          <a:p>
            <a:pPr algn="ctr">
              <a:buNone/>
            </a:pPr>
            <a:r>
              <a:rPr lang="en-US" sz="2800" b="1" dirty="0" smtClean="0">
                <a:solidFill>
                  <a:srgbClr val="00B050"/>
                </a:solidFill>
              </a:rPr>
              <a:t>distribution is </a:t>
            </a:r>
            <a:r>
              <a:rPr lang="en-US" sz="2800" b="1" dirty="0" smtClean="0">
                <a:solidFill>
                  <a:srgbClr val="FF0000"/>
                </a:solidFill>
              </a:rPr>
              <a:t>sex-preferential</a:t>
            </a:r>
            <a:r>
              <a:rPr lang="en-US" sz="2800" b="1" dirty="0" smtClean="0">
                <a:solidFill>
                  <a:srgbClr val="00B050"/>
                </a:solidFill>
              </a:rPr>
              <a:t> not </a:t>
            </a:r>
            <a:r>
              <a:rPr lang="en-US" sz="2800" b="1" dirty="0" smtClean="0">
                <a:solidFill>
                  <a:srgbClr val="FF0000"/>
                </a:solidFill>
              </a:rPr>
              <a:t>sex-exclusive</a:t>
            </a:r>
            <a:r>
              <a:rPr lang="en-US" sz="2800" b="1" dirty="0" smtClean="0">
                <a:solidFill>
                  <a:srgbClr val="00B050"/>
                </a:solidFill>
              </a:rPr>
              <a:t>.</a:t>
            </a:r>
          </a:p>
          <a:p>
            <a:pPr algn="ctr">
              <a:buNone/>
            </a:pPr>
            <a:r>
              <a:rPr lang="en-US" sz="2800" b="1" dirty="0" smtClean="0">
                <a:solidFill>
                  <a:srgbClr val="00B050"/>
                </a:solidFill>
              </a:rPr>
              <a:t>They are generally associated with several other social</a:t>
            </a:r>
          </a:p>
          <a:p>
            <a:pPr algn="ctr">
              <a:buNone/>
            </a:pPr>
            <a:r>
              <a:rPr lang="en-US" sz="2800" b="1" dirty="0" smtClean="0">
                <a:solidFill>
                  <a:srgbClr val="00B050"/>
                </a:solidFill>
              </a:rPr>
              <a:t>meanings, e.g., </a:t>
            </a:r>
            <a:r>
              <a:rPr lang="en-US" sz="2800" b="1" dirty="0" smtClean="0">
                <a:solidFill>
                  <a:srgbClr val="FF0000"/>
                </a:solidFill>
              </a:rPr>
              <a:t>casualness </a:t>
            </a:r>
            <a:r>
              <a:rPr lang="en-US" sz="2800" b="1" dirty="0" smtClean="0">
                <a:solidFill>
                  <a:srgbClr val="00B050"/>
                </a:solidFill>
              </a:rPr>
              <a:t>and </a:t>
            </a:r>
            <a:r>
              <a:rPr lang="en-US" sz="2800" b="1" dirty="0" smtClean="0">
                <a:solidFill>
                  <a:srgbClr val="FF0000"/>
                </a:solidFill>
              </a:rPr>
              <a:t>vernacularity</a:t>
            </a:r>
            <a:r>
              <a:rPr lang="en-US" sz="2800" b="1" dirty="0" smtClean="0">
                <a:solidFill>
                  <a:srgbClr val="00B050"/>
                </a:solidFill>
              </a:rPr>
              <a:t> with</a:t>
            </a:r>
          </a:p>
          <a:p>
            <a:pPr algn="ctr">
              <a:buNone/>
            </a:pPr>
            <a:r>
              <a:rPr lang="en-US" sz="2800" b="1" dirty="0" smtClean="0">
                <a:solidFill>
                  <a:srgbClr val="FF0000"/>
                </a:solidFill>
              </a:rPr>
              <a:t>masculinity</a:t>
            </a:r>
            <a:r>
              <a:rPr lang="en-US" sz="2800" b="1" dirty="0" smtClean="0">
                <a:solidFill>
                  <a:srgbClr val="00B050"/>
                </a:solidFill>
              </a:rPr>
              <a:t>. Because these other factors help to constitute what it means to be ‘male’ the index between vernacular variants and male speakers/masculinity is indirect.</a:t>
            </a:r>
            <a:endParaRPr lang="ar-IQ" sz="2800" b="1" dirty="0">
              <a:solidFill>
                <a:srgbClr val="00B05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style>
          <a:lnRef idx="1">
            <a:schemeClr val="accent4"/>
          </a:lnRef>
          <a:fillRef idx="2">
            <a:schemeClr val="accent4"/>
          </a:fillRef>
          <a:effectRef idx="1">
            <a:schemeClr val="accent4"/>
          </a:effectRef>
          <a:fontRef idx="minor">
            <a:schemeClr val="dk1"/>
          </a:fontRef>
        </p:style>
        <p:txBody>
          <a:bodyPr>
            <a:noAutofit/>
          </a:bodyPr>
          <a:lstStyle/>
          <a:p>
            <a:r>
              <a:rPr lang="en-US" sz="4800" b="1" dirty="0" smtClean="0">
                <a:solidFill>
                  <a:srgbClr val="C00000"/>
                </a:solidFill>
              </a:rPr>
              <a:t>Characteristics of the language- Gender Relation</a:t>
            </a:r>
            <a:endParaRPr lang="ar-IQ" sz="4800" b="1" dirty="0">
              <a:solidFill>
                <a:srgbClr val="C00000"/>
              </a:solidFill>
            </a:endParaRPr>
          </a:p>
        </p:txBody>
      </p:sp>
      <p:sp>
        <p:nvSpPr>
          <p:cNvPr id="3" name="Content Placeholder 2"/>
          <p:cNvSpPr>
            <a:spLocks noGrp="1"/>
          </p:cNvSpPr>
          <p:nvPr>
            <p:ph idx="1"/>
          </p:nvPr>
        </p:nvSpPr>
        <p:spPr>
          <a:xfrm>
            <a:off x="304800" y="1524000"/>
            <a:ext cx="8534400" cy="5029200"/>
          </a:xfrm>
        </p:spPr>
        <p:style>
          <a:lnRef idx="1">
            <a:schemeClr val="accent2"/>
          </a:lnRef>
          <a:fillRef idx="2">
            <a:schemeClr val="accent2"/>
          </a:fillRef>
          <a:effectRef idx="1">
            <a:schemeClr val="accent2"/>
          </a:effectRef>
          <a:fontRef idx="minor">
            <a:schemeClr val="dk1"/>
          </a:fontRef>
        </p:style>
        <p:txBody>
          <a:bodyPr>
            <a:noAutofit/>
          </a:bodyPr>
          <a:lstStyle/>
          <a:p>
            <a:pPr algn="just">
              <a:buNone/>
            </a:pPr>
            <a:r>
              <a:rPr lang="en-US" sz="2800" b="1" dirty="0" smtClean="0">
                <a:solidFill>
                  <a:srgbClr val="FF0000"/>
                </a:solidFill>
              </a:rPr>
              <a:t>1. Non-Exclusive relation: </a:t>
            </a:r>
            <a:r>
              <a:rPr lang="en-US" sz="2800" b="1" dirty="0" smtClean="0">
                <a:solidFill>
                  <a:srgbClr val="00B050"/>
                </a:solidFill>
              </a:rPr>
              <a:t>Most linguistic features, beyond the lexicon (</a:t>
            </a:r>
            <a:r>
              <a:rPr lang="en-US" sz="2800" b="1" dirty="0" err="1" smtClean="0">
                <a:solidFill>
                  <a:srgbClr val="00B050"/>
                </a:solidFill>
              </a:rPr>
              <a:t>e.g</a:t>
            </a:r>
            <a:r>
              <a:rPr lang="en-US" sz="2800" b="1" dirty="0" smtClean="0">
                <a:solidFill>
                  <a:srgbClr val="00B050"/>
                </a:solidFill>
              </a:rPr>
              <a:t> kin terms), do not share such a strict relation to the semantic domain of gender. Rather, we find the relation between particular features of language and gender is typically non-exclusive. That means that often variable features of language may be used </a:t>
            </a:r>
            <a:r>
              <a:rPr lang="en-US" sz="2800" b="1" dirty="0" smtClean="0">
                <a:solidFill>
                  <a:srgbClr val="FF0000"/>
                </a:solidFill>
              </a:rPr>
              <a:t>by/with/for </a:t>
            </a:r>
            <a:r>
              <a:rPr lang="en-US" sz="2800" b="1" dirty="0" smtClean="0">
                <a:solidFill>
                  <a:srgbClr val="00B050"/>
                </a:solidFill>
              </a:rPr>
              <a:t>both sexes. So, we cannot say that these features pragmatically presuppose male or female. We can only say that the features may be employed more by one than the other sex. </a:t>
            </a:r>
            <a:endParaRPr lang="ar-IQ" sz="28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sz="6000" b="1" dirty="0" smtClean="0">
                <a:solidFill>
                  <a:srgbClr val="C00000"/>
                </a:solidFill>
              </a:rPr>
              <a:t>Language &amp; Gender</a:t>
            </a:r>
            <a:endParaRPr lang="ar-IQ" sz="6000" b="1" dirty="0">
              <a:solidFill>
                <a:srgbClr val="C00000"/>
              </a:solidFill>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sz="4100" dirty="0" smtClean="0"/>
              <a:t>The relationship between gender and language has long been a </a:t>
            </a:r>
            <a:r>
              <a:rPr lang="en-US" sz="4100" dirty="0" smtClean="0"/>
              <a:t>matter of </a:t>
            </a:r>
            <a:r>
              <a:rPr lang="en-US" sz="4100" dirty="0" smtClean="0"/>
              <a:t>great interest for the general public as well as researchers in </a:t>
            </a:r>
            <a:r>
              <a:rPr lang="en-US" sz="4100" dirty="0" smtClean="0"/>
              <a:t>fields ranging </a:t>
            </a:r>
            <a:r>
              <a:rPr lang="en-US" sz="4100" dirty="0" smtClean="0"/>
              <a:t>from cultural studies to psychology to neurology to, </a:t>
            </a:r>
            <a:r>
              <a:rPr lang="en-US" sz="4100" dirty="0" smtClean="0"/>
              <a:t>of course, sociolinguistics</a:t>
            </a:r>
            <a:r>
              <a:rPr lang="en-US" sz="4100" dirty="0" smtClean="0"/>
              <a:t>.</a:t>
            </a:r>
            <a:endParaRPr lang="ar-IQ" sz="4100" b="1" dirty="0">
              <a:solidFill>
                <a:srgbClr val="00B05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style>
          <a:lnRef idx="1">
            <a:schemeClr val="accent4"/>
          </a:lnRef>
          <a:fillRef idx="2">
            <a:schemeClr val="accent4"/>
          </a:fillRef>
          <a:effectRef idx="1">
            <a:schemeClr val="accent4"/>
          </a:effectRef>
          <a:fontRef idx="minor">
            <a:schemeClr val="dk1"/>
          </a:fontRef>
        </p:style>
        <p:txBody>
          <a:bodyPr>
            <a:noAutofit/>
          </a:bodyPr>
          <a:lstStyle/>
          <a:p>
            <a:r>
              <a:rPr lang="en-US" sz="4800" b="1" dirty="0" smtClean="0">
                <a:solidFill>
                  <a:srgbClr val="C00000"/>
                </a:solidFill>
              </a:rPr>
              <a:t>Non-Exclusive Relation: Example 1</a:t>
            </a:r>
            <a:endParaRPr lang="ar-IQ" sz="4800" b="1" dirty="0">
              <a:solidFill>
                <a:srgbClr val="C00000"/>
              </a:solidFill>
            </a:endParaRPr>
          </a:p>
        </p:txBody>
      </p:sp>
      <p:sp>
        <p:nvSpPr>
          <p:cNvPr id="3" name="Content Placeholder 2"/>
          <p:cNvSpPr>
            <a:spLocks noGrp="1"/>
          </p:cNvSpPr>
          <p:nvPr>
            <p:ph idx="1"/>
          </p:nvPr>
        </p:nvSpPr>
        <p:spPr>
          <a:xfrm>
            <a:off x="304800" y="1524000"/>
            <a:ext cx="8534400" cy="5029200"/>
          </a:xfrm>
        </p:spPr>
        <p:style>
          <a:lnRef idx="1">
            <a:schemeClr val="accent2"/>
          </a:lnRef>
          <a:fillRef idx="2">
            <a:schemeClr val="accent2"/>
          </a:fillRef>
          <a:effectRef idx="1">
            <a:schemeClr val="accent2"/>
          </a:effectRef>
          <a:fontRef idx="minor">
            <a:schemeClr val="dk1"/>
          </a:fontRef>
        </p:style>
        <p:txBody>
          <a:bodyPr>
            <a:noAutofit/>
          </a:bodyPr>
          <a:lstStyle/>
          <a:p>
            <a:pPr algn="just">
              <a:buNone/>
            </a:pPr>
            <a:r>
              <a:rPr lang="en-US" sz="2800" b="1" dirty="0" smtClean="0">
                <a:solidFill>
                  <a:srgbClr val="00B050"/>
                </a:solidFill>
              </a:rPr>
              <a:t>In British and American English, women tend to use prestige phonological variants more than men of the same social class and ethnicity. They overuse the prestige variants, producing </a:t>
            </a:r>
            <a:r>
              <a:rPr lang="en-US" sz="2800" b="1" dirty="0" smtClean="0">
                <a:solidFill>
                  <a:srgbClr val="FF0000"/>
                </a:solidFill>
              </a:rPr>
              <a:t>hypercorrect words</a:t>
            </a:r>
            <a:r>
              <a:rPr lang="en-US" sz="2800" b="1" dirty="0" smtClean="0">
                <a:solidFill>
                  <a:srgbClr val="00B050"/>
                </a:solidFill>
              </a:rPr>
              <a:t>. Women in New York city, for example, overuse the postvocalic /r/ to the extent that they sometimes insert an /r/ in a word that has no “r” in its written form. </a:t>
            </a:r>
            <a:r>
              <a:rPr lang="en-US" sz="2800" b="1" dirty="0" err="1" smtClean="0">
                <a:solidFill>
                  <a:srgbClr val="00B050"/>
                </a:solidFill>
              </a:rPr>
              <a:t>e.g</a:t>
            </a:r>
            <a:r>
              <a:rPr lang="en-US" sz="2800" b="1" dirty="0" smtClean="0">
                <a:solidFill>
                  <a:srgbClr val="00B050"/>
                </a:solidFill>
              </a:rPr>
              <a:t> instead of saying “idea” they hypercorrect to “</a:t>
            </a:r>
            <a:r>
              <a:rPr lang="en-US" sz="2800" b="1" dirty="0" err="1" smtClean="0">
                <a:solidFill>
                  <a:srgbClr val="00B050"/>
                </a:solidFill>
              </a:rPr>
              <a:t>idear</a:t>
            </a:r>
            <a:r>
              <a:rPr lang="en-US" sz="2800" b="1" dirty="0" smtClean="0">
                <a:solidFill>
                  <a:srgbClr val="00B050"/>
                </a:solidFill>
              </a:rPr>
              <a:t>”. </a:t>
            </a:r>
            <a:endParaRPr lang="ar-IQ" sz="2800" b="1" dirty="0">
              <a:solidFill>
                <a:srgbClr val="00B05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style>
          <a:lnRef idx="1">
            <a:schemeClr val="accent4"/>
          </a:lnRef>
          <a:fillRef idx="2">
            <a:schemeClr val="accent4"/>
          </a:fillRef>
          <a:effectRef idx="1">
            <a:schemeClr val="accent4"/>
          </a:effectRef>
          <a:fontRef idx="minor">
            <a:schemeClr val="dk1"/>
          </a:fontRef>
        </p:style>
        <p:txBody>
          <a:bodyPr>
            <a:noAutofit/>
          </a:bodyPr>
          <a:lstStyle/>
          <a:p>
            <a:r>
              <a:rPr lang="en-US" sz="4800" b="1" dirty="0" smtClean="0">
                <a:solidFill>
                  <a:srgbClr val="C00000"/>
                </a:solidFill>
              </a:rPr>
              <a:t>Non-Exclusive Relation: Example 2</a:t>
            </a:r>
            <a:endParaRPr lang="ar-IQ" sz="4800" b="1" dirty="0">
              <a:solidFill>
                <a:srgbClr val="C00000"/>
              </a:solidFill>
            </a:endParaRPr>
          </a:p>
        </p:txBody>
      </p:sp>
      <p:sp>
        <p:nvSpPr>
          <p:cNvPr id="3" name="Content Placeholder 2"/>
          <p:cNvSpPr>
            <a:spLocks noGrp="1"/>
          </p:cNvSpPr>
          <p:nvPr>
            <p:ph idx="1"/>
          </p:nvPr>
        </p:nvSpPr>
        <p:spPr>
          <a:xfrm>
            <a:off x="304800" y="1524000"/>
            <a:ext cx="8534400" cy="5029200"/>
          </a:xfrm>
        </p:spPr>
        <p:style>
          <a:lnRef idx="1">
            <a:schemeClr val="accent2"/>
          </a:lnRef>
          <a:fillRef idx="2">
            <a:schemeClr val="accent2"/>
          </a:fillRef>
          <a:effectRef idx="1">
            <a:schemeClr val="accent2"/>
          </a:effectRef>
          <a:fontRef idx="minor">
            <a:schemeClr val="dk1"/>
          </a:fontRef>
        </p:style>
        <p:txBody>
          <a:bodyPr>
            <a:noAutofit/>
          </a:bodyPr>
          <a:lstStyle/>
          <a:p>
            <a:pPr algn="just">
              <a:buNone/>
            </a:pPr>
            <a:r>
              <a:rPr lang="en-US" sz="2800" b="1" dirty="0" smtClean="0">
                <a:solidFill>
                  <a:srgbClr val="00B050"/>
                </a:solidFill>
              </a:rPr>
              <a:t>Non-exclusivity is demonstrated by the fact that many linguistic forms associated with gender are associated as well with the marking of other social information, such as the marking of </a:t>
            </a:r>
            <a:r>
              <a:rPr lang="en-US" sz="2800" b="1" dirty="0" smtClean="0">
                <a:solidFill>
                  <a:srgbClr val="FF0000"/>
                </a:solidFill>
              </a:rPr>
              <a:t>stance </a:t>
            </a:r>
            <a:r>
              <a:rPr lang="en-US" sz="2800" b="1" dirty="0" smtClean="0">
                <a:solidFill>
                  <a:srgbClr val="00B050"/>
                </a:solidFill>
              </a:rPr>
              <a:t>and </a:t>
            </a:r>
            <a:r>
              <a:rPr lang="en-US" sz="2800" b="1" dirty="0" smtClean="0">
                <a:solidFill>
                  <a:srgbClr val="FF0000"/>
                </a:solidFill>
              </a:rPr>
              <a:t>social action</a:t>
            </a:r>
            <a:r>
              <a:rPr lang="en-US" sz="2800" b="1" dirty="0" smtClean="0">
                <a:solidFill>
                  <a:srgbClr val="00B050"/>
                </a:solidFill>
              </a:rPr>
              <a:t>. For example, tag questions in English are associated not only with female speakers, but with stances such as </a:t>
            </a:r>
            <a:r>
              <a:rPr lang="en-US" sz="2800" b="1" dirty="0" smtClean="0">
                <a:solidFill>
                  <a:srgbClr val="FF0000"/>
                </a:solidFill>
              </a:rPr>
              <a:t>hesitancy, </a:t>
            </a:r>
            <a:r>
              <a:rPr lang="en-US" sz="2800" b="1" dirty="0" smtClean="0">
                <a:solidFill>
                  <a:srgbClr val="00B050"/>
                </a:solidFill>
              </a:rPr>
              <a:t>and social acts such as </a:t>
            </a:r>
            <a:r>
              <a:rPr lang="en-US" sz="2800" b="1" dirty="0" smtClean="0">
                <a:solidFill>
                  <a:srgbClr val="FF0000"/>
                </a:solidFill>
              </a:rPr>
              <a:t>confirmation checks, clarifications, and feedback</a:t>
            </a:r>
            <a:r>
              <a:rPr lang="en-US" sz="2800" b="1" dirty="0" smtClean="0">
                <a:solidFill>
                  <a:srgbClr val="00B050"/>
                </a:solidFill>
              </a:rPr>
              <a:t>.    </a:t>
            </a:r>
            <a:endParaRPr lang="ar-IQ" sz="2800" b="1" dirty="0">
              <a:solidFill>
                <a:srgbClr val="00B05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style>
          <a:lnRef idx="1">
            <a:schemeClr val="accent4"/>
          </a:lnRef>
          <a:fillRef idx="2">
            <a:schemeClr val="accent4"/>
          </a:fillRef>
          <a:effectRef idx="1">
            <a:schemeClr val="accent4"/>
          </a:effectRef>
          <a:fontRef idx="minor">
            <a:schemeClr val="dk1"/>
          </a:fontRef>
        </p:style>
        <p:txBody>
          <a:bodyPr>
            <a:noAutofit/>
          </a:bodyPr>
          <a:lstStyle/>
          <a:p>
            <a:r>
              <a:rPr lang="en-US" sz="4800" b="1" dirty="0" smtClean="0">
                <a:solidFill>
                  <a:srgbClr val="C00000"/>
                </a:solidFill>
              </a:rPr>
              <a:t>2. Constitutive Relation</a:t>
            </a:r>
            <a:endParaRPr lang="ar-IQ" sz="4800" b="1" dirty="0">
              <a:solidFill>
                <a:srgbClr val="C00000"/>
              </a:solidFill>
            </a:endParaRPr>
          </a:p>
        </p:txBody>
      </p:sp>
      <p:sp>
        <p:nvSpPr>
          <p:cNvPr id="3" name="Content Placeholder 2"/>
          <p:cNvSpPr>
            <a:spLocks noGrp="1"/>
          </p:cNvSpPr>
          <p:nvPr>
            <p:ph idx="1"/>
          </p:nvPr>
        </p:nvSpPr>
        <p:spPr>
          <a:xfrm>
            <a:off x="304800" y="1524000"/>
            <a:ext cx="8534400" cy="5029200"/>
          </a:xfrm>
        </p:spPr>
        <p:style>
          <a:lnRef idx="1">
            <a:schemeClr val="accent2"/>
          </a:lnRef>
          <a:fillRef idx="2">
            <a:schemeClr val="accent2"/>
          </a:fillRef>
          <a:effectRef idx="1">
            <a:schemeClr val="accent2"/>
          </a:effectRef>
          <a:fontRef idx="minor">
            <a:schemeClr val="dk1"/>
          </a:fontRef>
        </p:style>
        <p:txBody>
          <a:bodyPr>
            <a:noAutofit/>
          </a:bodyPr>
          <a:lstStyle/>
          <a:p>
            <a:pPr algn="just">
              <a:buNone/>
            </a:pPr>
            <a:r>
              <a:rPr lang="en-US" sz="2800" b="1" dirty="0" smtClean="0">
                <a:solidFill>
                  <a:srgbClr val="00B050"/>
                </a:solidFill>
              </a:rPr>
              <a:t> Positing a constitutive relation between language and gender means that one or more linguistic features may index social meanings (e.g. stances, social acts, social activities) which in turn helps to constitute gender meanings. Many of the linguistic features are associated primarily with either men or women have as their core social meaning a particular affective </a:t>
            </a:r>
            <a:r>
              <a:rPr lang="en-US" sz="2800" b="1" dirty="0" smtClean="0">
                <a:solidFill>
                  <a:srgbClr val="FF0000"/>
                </a:solidFill>
              </a:rPr>
              <a:t>stance, social act, or social activity. </a:t>
            </a:r>
            <a:r>
              <a:rPr lang="en-US" sz="2800" b="1" dirty="0" smtClean="0">
                <a:solidFill>
                  <a:srgbClr val="00B050"/>
                </a:solidFill>
              </a:rPr>
              <a:t>  </a:t>
            </a:r>
            <a:endParaRPr lang="ar-IQ" sz="2800" b="1" dirty="0">
              <a:solidFill>
                <a:srgbClr val="00B05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style>
          <a:lnRef idx="1">
            <a:schemeClr val="accent4"/>
          </a:lnRef>
          <a:fillRef idx="2">
            <a:schemeClr val="accent4"/>
          </a:fillRef>
          <a:effectRef idx="1">
            <a:schemeClr val="accent4"/>
          </a:effectRef>
          <a:fontRef idx="minor">
            <a:schemeClr val="dk1"/>
          </a:fontRef>
        </p:style>
        <p:txBody>
          <a:bodyPr>
            <a:noAutofit/>
          </a:bodyPr>
          <a:lstStyle/>
          <a:p>
            <a:r>
              <a:rPr lang="en-US" sz="4800" b="1" dirty="0" smtClean="0">
                <a:solidFill>
                  <a:srgbClr val="C00000"/>
                </a:solidFill>
              </a:rPr>
              <a:t>Constitutive Relation: Example</a:t>
            </a:r>
            <a:endParaRPr lang="ar-IQ" sz="4800" b="1" dirty="0">
              <a:solidFill>
                <a:srgbClr val="C00000"/>
              </a:solidFill>
            </a:endParaRPr>
          </a:p>
        </p:txBody>
      </p:sp>
      <p:sp>
        <p:nvSpPr>
          <p:cNvPr id="3" name="Content Placeholder 2"/>
          <p:cNvSpPr>
            <a:spLocks noGrp="1"/>
          </p:cNvSpPr>
          <p:nvPr>
            <p:ph idx="1"/>
          </p:nvPr>
        </p:nvSpPr>
        <p:spPr>
          <a:xfrm>
            <a:off x="304800" y="1524000"/>
            <a:ext cx="8534400" cy="5029200"/>
          </a:xfrm>
        </p:spPr>
        <p:style>
          <a:lnRef idx="1">
            <a:schemeClr val="accent2"/>
          </a:lnRef>
          <a:fillRef idx="2">
            <a:schemeClr val="accent2"/>
          </a:fillRef>
          <a:effectRef idx="1">
            <a:schemeClr val="accent2"/>
          </a:effectRef>
          <a:fontRef idx="minor">
            <a:schemeClr val="dk1"/>
          </a:fontRef>
        </p:style>
        <p:txBody>
          <a:bodyPr>
            <a:noAutofit/>
          </a:bodyPr>
          <a:lstStyle/>
          <a:p>
            <a:pPr algn="just">
              <a:buNone/>
            </a:pPr>
            <a:r>
              <a:rPr lang="en-US" sz="2800" b="1" dirty="0" smtClean="0">
                <a:solidFill>
                  <a:srgbClr val="00B050"/>
                </a:solidFill>
              </a:rPr>
              <a:t> A speaker uses one variant more than another, not because he is </a:t>
            </a:r>
            <a:r>
              <a:rPr lang="en-US" sz="2800" b="1" i="1" dirty="0" smtClean="0">
                <a:solidFill>
                  <a:srgbClr val="FF0000"/>
                </a:solidFill>
              </a:rPr>
              <a:t>male </a:t>
            </a:r>
            <a:r>
              <a:rPr lang="en-US" sz="2800" b="1" dirty="0" smtClean="0">
                <a:solidFill>
                  <a:srgbClr val="00B050"/>
                </a:solidFill>
              </a:rPr>
              <a:t>but because in speaking like that he is </a:t>
            </a:r>
            <a:r>
              <a:rPr lang="en-US" sz="2800" b="1" i="1" dirty="0" smtClean="0">
                <a:solidFill>
                  <a:srgbClr val="FF0000"/>
                </a:solidFill>
              </a:rPr>
              <a:t>constituting </a:t>
            </a:r>
            <a:r>
              <a:rPr lang="en-US" sz="2800" b="1" dirty="0" smtClean="0">
                <a:solidFill>
                  <a:srgbClr val="00B050"/>
                </a:solidFill>
              </a:rPr>
              <a:t>himself as an exemplar of </a:t>
            </a:r>
            <a:r>
              <a:rPr lang="en-US" sz="2800" b="1" i="1" dirty="0" smtClean="0">
                <a:solidFill>
                  <a:srgbClr val="FF0000"/>
                </a:solidFill>
              </a:rPr>
              <a:t>maleness</a:t>
            </a:r>
            <a:r>
              <a:rPr lang="en-US" sz="2800" b="1" dirty="0" smtClean="0">
                <a:solidFill>
                  <a:srgbClr val="00B050"/>
                </a:solidFill>
              </a:rPr>
              <a:t>, and constituting that variant as an </a:t>
            </a:r>
            <a:r>
              <a:rPr lang="en-US" sz="2800" b="1" i="1" dirty="0" smtClean="0">
                <a:solidFill>
                  <a:srgbClr val="FF0000"/>
                </a:solidFill>
              </a:rPr>
              <a:t>emblem </a:t>
            </a:r>
            <a:r>
              <a:rPr lang="en-US" sz="2800" b="1" dirty="0" smtClean="0">
                <a:solidFill>
                  <a:srgbClr val="00B050"/>
                </a:solidFill>
              </a:rPr>
              <a:t>of masculinity. For example, Japanese male speakers coarsely intensify the force of an utterance, while women convey an affect of gentle intensity. These features directly index coarse intensity and delicate intensity as part of the preferred images of </a:t>
            </a:r>
            <a:r>
              <a:rPr lang="en-US" sz="2800" b="1" smtClean="0">
                <a:solidFill>
                  <a:srgbClr val="00B050"/>
                </a:solidFill>
              </a:rPr>
              <a:t>men and </a:t>
            </a:r>
            <a:r>
              <a:rPr lang="en-US" sz="2800" b="1" dirty="0" smtClean="0">
                <a:solidFill>
                  <a:srgbClr val="00B050"/>
                </a:solidFill>
              </a:rPr>
              <a:t>women. </a:t>
            </a:r>
            <a:endParaRPr lang="ar-IQ" sz="2800" b="1" dirty="0">
              <a:solidFill>
                <a:srgbClr val="00B05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style>
          <a:lnRef idx="1">
            <a:schemeClr val="accent4"/>
          </a:lnRef>
          <a:fillRef idx="2">
            <a:schemeClr val="accent4"/>
          </a:fillRef>
          <a:effectRef idx="1">
            <a:schemeClr val="accent4"/>
          </a:effectRef>
          <a:fontRef idx="minor">
            <a:schemeClr val="dk1"/>
          </a:fontRef>
        </p:style>
        <p:txBody>
          <a:bodyPr>
            <a:noAutofit/>
          </a:bodyPr>
          <a:lstStyle/>
          <a:p>
            <a:r>
              <a:rPr lang="en-US" sz="8800" b="1" dirty="0" smtClean="0">
                <a:solidFill>
                  <a:srgbClr val="C00000"/>
                </a:solidFill>
              </a:rPr>
              <a:t>Approaches to language and gender</a:t>
            </a:r>
            <a:endParaRPr lang="ar-IQ" sz="19900" b="1" dirty="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sz="4000" b="1" dirty="0" smtClean="0">
                <a:solidFill>
                  <a:srgbClr val="C00000"/>
                </a:solidFill>
              </a:rPr>
              <a:t>Deficit-based </a:t>
            </a:r>
            <a:r>
              <a:rPr lang="en-US" sz="4000" b="1" dirty="0" smtClean="0">
                <a:solidFill>
                  <a:srgbClr val="C00000"/>
                </a:solidFill>
              </a:rPr>
              <a:t>approach</a:t>
            </a:r>
          </a:p>
          <a:p>
            <a:pPr algn="ctr">
              <a:buNone/>
            </a:pPr>
            <a:r>
              <a:rPr lang="en-US" sz="3600" b="1" dirty="0" smtClean="0">
                <a:solidFill>
                  <a:srgbClr val="0070C0"/>
                </a:solidFill>
              </a:rPr>
              <a:t>The deficit approach was characteristic of the earliest work in the field. </a:t>
            </a:r>
            <a:r>
              <a:rPr lang="en-US" sz="3600" b="1" dirty="0" smtClean="0">
                <a:solidFill>
                  <a:srgbClr val="0070C0"/>
                </a:solidFill>
              </a:rPr>
              <a:t>Best known is </a:t>
            </a:r>
            <a:r>
              <a:rPr lang="en-US" sz="3600" b="1" dirty="0" err="1" smtClean="0">
                <a:solidFill>
                  <a:srgbClr val="0070C0"/>
                </a:solidFill>
              </a:rPr>
              <a:t>Lakoff</a:t>
            </a:r>
            <a:r>
              <a:rPr lang="en-US" sz="3600" b="1" dirty="0" smtClean="0">
                <a:solidFill>
                  <a:srgbClr val="0070C0"/>
                </a:solidFill>
              </a:rPr>
              <a:t> ’s Language and Woman’s Place, which claims to </a:t>
            </a:r>
            <a:r>
              <a:rPr lang="en-US" sz="3600" b="1" dirty="0" smtClean="0">
                <a:solidFill>
                  <a:srgbClr val="0070C0"/>
                </a:solidFill>
              </a:rPr>
              <a:t>establish something </a:t>
            </a:r>
            <a:r>
              <a:rPr lang="en-US" sz="3600" b="1" dirty="0" smtClean="0">
                <a:solidFill>
                  <a:srgbClr val="0070C0"/>
                </a:solidFill>
              </a:rPr>
              <a:t>called ‘women’s language’ (WL), which is characterized by </a:t>
            </a:r>
            <a:r>
              <a:rPr lang="en-US" sz="3600" b="1" dirty="0" smtClean="0">
                <a:solidFill>
                  <a:srgbClr val="0070C0"/>
                </a:solidFill>
              </a:rPr>
              <a:t>linguistic forms </a:t>
            </a:r>
            <a:r>
              <a:rPr lang="en-US" sz="3600" b="1" dirty="0" smtClean="0">
                <a:solidFill>
                  <a:srgbClr val="0070C0"/>
                </a:solidFill>
              </a:rPr>
              <a:t>such as hedges, ‘</a:t>
            </a:r>
            <a:r>
              <a:rPr lang="en-US" sz="3600" b="1" dirty="0" smtClean="0">
                <a:solidFill>
                  <a:srgbClr val="0070C0"/>
                </a:solidFill>
              </a:rPr>
              <a:t>empty’ adjectives </a:t>
            </a:r>
            <a:r>
              <a:rPr lang="en-US" sz="3600" b="1" dirty="0" smtClean="0">
                <a:solidFill>
                  <a:srgbClr val="0070C0"/>
                </a:solidFill>
              </a:rPr>
              <a:t>like charming, divine, nice, and ‘</a:t>
            </a:r>
            <a:r>
              <a:rPr lang="en-US" sz="3600" b="1" dirty="0" smtClean="0">
                <a:solidFill>
                  <a:srgbClr val="0070C0"/>
                </a:solidFill>
              </a:rPr>
              <a:t>talking in </a:t>
            </a:r>
            <a:r>
              <a:rPr lang="en-US" sz="3600" b="1" dirty="0" smtClean="0">
                <a:solidFill>
                  <a:srgbClr val="0070C0"/>
                </a:solidFill>
              </a:rPr>
              <a:t>italics’ (exaggerated intonation contours).</a:t>
            </a:r>
            <a:endParaRPr lang="ar-IQ" sz="3600" b="1" dirty="0">
              <a:solidFill>
                <a:srgbClr val="0070C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sz="4000" b="1" dirty="0" smtClean="0">
                <a:solidFill>
                  <a:srgbClr val="C00000"/>
                </a:solidFill>
              </a:rPr>
              <a:t>Deficit-based </a:t>
            </a:r>
            <a:r>
              <a:rPr lang="en-US" sz="4000" b="1" dirty="0" smtClean="0">
                <a:solidFill>
                  <a:srgbClr val="C00000"/>
                </a:solidFill>
              </a:rPr>
              <a:t>approach </a:t>
            </a:r>
            <a:r>
              <a:rPr lang="en-US" sz="4000" b="1" dirty="0" smtClean="0">
                <a:solidFill>
                  <a:srgbClr val="0070C0"/>
                </a:solidFill>
              </a:rPr>
              <a:t>holds </a:t>
            </a:r>
            <a:r>
              <a:rPr lang="en-US" sz="4000" b="1" dirty="0" smtClean="0">
                <a:solidFill>
                  <a:srgbClr val="0070C0"/>
                </a:solidFill>
              </a:rPr>
              <a:t>that women’s linguistic usages are inferior to men’s and usually indicative of “weakness.” For example, it has been claimed that women demonstrate linguistic weakness through such arguably “weak” linguistic features as hedges, tag questions, and indirect requests and commands.</a:t>
            </a:r>
            <a:endParaRPr lang="ar-IQ" sz="4000" b="1" dirty="0">
              <a:solidFill>
                <a:srgbClr val="0070C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en-US" sz="4000" b="1" dirty="0" smtClean="0">
                <a:solidFill>
                  <a:srgbClr val="C00000"/>
                </a:solidFill>
              </a:rPr>
              <a:t>Deficit-based </a:t>
            </a:r>
            <a:r>
              <a:rPr lang="en-US" sz="4000" b="1" dirty="0" smtClean="0">
                <a:solidFill>
                  <a:srgbClr val="C00000"/>
                </a:solidFill>
              </a:rPr>
              <a:t>approach </a:t>
            </a:r>
            <a:r>
              <a:rPr lang="en-US" sz="4000" dirty="0" smtClean="0"/>
              <a:t> </a:t>
            </a:r>
            <a:r>
              <a:rPr lang="en-US" sz="4400" b="1" dirty="0" smtClean="0">
                <a:solidFill>
                  <a:srgbClr val="0070C0"/>
                </a:solidFill>
              </a:rPr>
              <a:t>was challenged because of </a:t>
            </a:r>
            <a:r>
              <a:rPr lang="en-US" sz="4400" b="1" dirty="0" smtClean="0">
                <a:solidFill>
                  <a:srgbClr val="0070C0"/>
                </a:solidFill>
              </a:rPr>
              <a:t>the implication </a:t>
            </a:r>
            <a:r>
              <a:rPr lang="en-US" sz="4400" b="1" dirty="0" smtClean="0">
                <a:solidFill>
                  <a:srgbClr val="0070C0"/>
                </a:solidFill>
              </a:rPr>
              <a:t>that there was something intrinsically wrong with women’s </a:t>
            </a:r>
            <a:r>
              <a:rPr lang="en-US" sz="4400" b="1" dirty="0" smtClean="0">
                <a:solidFill>
                  <a:srgbClr val="0070C0"/>
                </a:solidFill>
              </a:rPr>
              <a:t>language, and </a:t>
            </a:r>
            <a:r>
              <a:rPr lang="en-US" sz="4400" b="1" dirty="0" smtClean="0">
                <a:solidFill>
                  <a:srgbClr val="0070C0"/>
                </a:solidFill>
              </a:rPr>
              <a:t>that women should learn to speak like men if they wanted to be taken seriously.</a:t>
            </a:r>
            <a:endParaRPr lang="ar-IQ" sz="4000" b="1" dirty="0">
              <a:solidFill>
                <a:srgbClr val="0070C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sz="4800" b="1" dirty="0" smtClean="0">
                <a:solidFill>
                  <a:srgbClr val="C00000"/>
                </a:solidFill>
              </a:rPr>
              <a:t>Dominance-based approach </a:t>
            </a:r>
            <a:r>
              <a:rPr lang="en-US" sz="4000" dirty="0" smtClean="0">
                <a:solidFill>
                  <a:srgbClr val="0070C0"/>
                </a:solidFill>
              </a:rPr>
              <a:t>sees women as an oppressed</a:t>
            </a:r>
          </a:p>
          <a:p>
            <a:pPr algn="ctr">
              <a:buNone/>
            </a:pPr>
            <a:r>
              <a:rPr lang="en-US" sz="4000" dirty="0" smtClean="0">
                <a:solidFill>
                  <a:srgbClr val="0070C0"/>
                </a:solidFill>
              </a:rPr>
              <a:t>group and interprets linguistic differences in women’s and men’s speech in </a:t>
            </a:r>
            <a:r>
              <a:rPr lang="en-US" sz="4000" dirty="0" smtClean="0">
                <a:solidFill>
                  <a:srgbClr val="0070C0"/>
                </a:solidFill>
              </a:rPr>
              <a:t>terms of </a:t>
            </a:r>
            <a:r>
              <a:rPr lang="en-US" sz="4000" dirty="0" smtClean="0">
                <a:solidFill>
                  <a:srgbClr val="0070C0"/>
                </a:solidFill>
              </a:rPr>
              <a:t>men’s dominance and women’s subordination. Researchers using this </a:t>
            </a:r>
            <a:r>
              <a:rPr lang="en-US" sz="4000" dirty="0" smtClean="0">
                <a:solidFill>
                  <a:srgbClr val="0070C0"/>
                </a:solidFill>
              </a:rPr>
              <a:t>model are </a:t>
            </a:r>
            <a:r>
              <a:rPr lang="en-US" sz="4000" dirty="0" smtClean="0">
                <a:solidFill>
                  <a:srgbClr val="0070C0"/>
                </a:solidFill>
              </a:rPr>
              <a:t>concerned to show how male dominance is enacted through linguistic practice.</a:t>
            </a:r>
            <a:endParaRPr lang="en-US" sz="4000" b="1" dirty="0" smtClean="0">
              <a:solidFill>
                <a:srgbClr val="0070C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style>
          <a:lnRef idx="1">
            <a:schemeClr val="accent2"/>
          </a:lnRef>
          <a:fillRef idx="2">
            <a:schemeClr val="accent2"/>
          </a:fillRef>
          <a:effectRef idx="1">
            <a:schemeClr val="accent2"/>
          </a:effectRef>
          <a:fontRef idx="minor">
            <a:schemeClr val="dk1"/>
          </a:fontRef>
        </p:style>
        <p:txBody>
          <a:bodyPr>
            <a:noAutofit/>
          </a:bodyPr>
          <a:lstStyle/>
          <a:p>
            <a:pPr algn="ctr">
              <a:buNone/>
            </a:pPr>
            <a:endParaRPr lang="en-US" sz="4800" b="1" dirty="0" smtClean="0">
              <a:solidFill>
                <a:srgbClr val="C00000"/>
              </a:solidFill>
            </a:endParaRPr>
          </a:p>
          <a:p>
            <a:pPr algn="ctr">
              <a:buNone/>
            </a:pPr>
            <a:r>
              <a:rPr lang="en-US" sz="4800" b="1" dirty="0" smtClean="0">
                <a:solidFill>
                  <a:srgbClr val="C00000"/>
                </a:solidFill>
              </a:rPr>
              <a:t> So, the Dominance-based approach </a:t>
            </a:r>
          </a:p>
          <a:p>
            <a:pPr algn="ctr">
              <a:buNone/>
            </a:pPr>
            <a:r>
              <a:rPr lang="en-US" sz="4800" b="1" dirty="0" smtClean="0">
                <a:solidFill>
                  <a:srgbClr val="0070C0"/>
                </a:solidFill>
              </a:rPr>
              <a:t>focuses </a:t>
            </a:r>
            <a:r>
              <a:rPr lang="en-US" sz="4800" b="1" dirty="0" smtClean="0">
                <a:solidFill>
                  <a:srgbClr val="0070C0"/>
                </a:solidFill>
              </a:rPr>
              <a:t>on women’s relative</a:t>
            </a:r>
          </a:p>
          <a:p>
            <a:pPr algn="ctr">
              <a:buNone/>
            </a:pPr>
            <a:r>
              <a:rPr lang="en-US" sz="4800" b="1" dirty="0" smtClean="0">
                <a:solidFill>
                  <a:srgbClr val="0070C0"/>
                </a:solidFill>
              </a:rPr>
              <a:t>powerlessness in comparison with men in describing and explaining women’s vs. men’s language.</a:t>
            </a:r>
            <a:endParaRPr lang="ar-IQ" sz="4800" b="1"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sz="6000" b="1" dirty="0" smtClean="0">
                <a:solidFill>
                  <a:srgbClr val="C00000"/>
                </a:solidFill>
              </a:rPr>
              <a:t>Sex or Gender</a:t>
            </a:r>
            <a:r>
              <a:rPr lang="en-US" sz="6000" b="1" dirty="0" smtClean="0">
                <a:solidFill>
                  <a:srgbClr val="C00000"/>
                </a:solidFill>
              </a:rPr>
              <a:t>? 1</a:t>
            </a:r>
            <a:endParaRPr lang="ar-IQ" sz="6000" b="1" dirty="0">
              <a:solidFill>
                <a:srgbClr val="C00000"/>
              </a:solidFill>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algn="ctr">
              <a:buNone/>
            </a:pPr>
            <a:r>
              <a:rPr lang="en-US" sz="6600" b="1" dirty="0" smtClean="0">
                <a:solidFill>
                  <a:srgbClr val="00B050"/>
                </a:solidFill>
              </a:rPr>
              <a:t>Though many people use the terms gender and sex</a:t>
            </a:r>
          </a:p>
          <a:p>
            <a:pPr algn="ctr">
              <a:buNone/>
            </a:pPr>
            <a:r>
              <a:rPr lang="en-US" sz="6600" b="1" dirty="0" smtClean="0">
                <a:solidFill>
                  <a:srgbClr val="00B050"/>
                </a:solidFill>
              </a:rPr>
              <a:t>synonymously, sociolinguistic and other researchers separate the two.</a:t>
            </a:r>
            <a:endParaRPr lang="ar-IQ" sz="6600" b="1" dirty="0">
              <a:solidFill>
                <a:srgbClr val="00B05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sz="4000" b="1" dirty="0" smtClean="0">
                <a:solidFill>
                  <a:srgbClr val="C00000"/>
                </a:solidFill>
              </a:rPr>
              <a:t>Difference-based </a:t>
            </a:r>
            <a:r>
              <a:rPr lang="en-US" sz="4000" b="1" dirty="0" smtClean="0">
                <a:solidFill>
                  <a:srgbClr val="C00000"/>
                </a:solidFill>
              </a:rPr>
              <a:t>approach </a:t>
            </a:r>
            <a:r>
              <a:rPr lang="en-US" sz="4000" b="1" dirty="0" smtClean="0">
                <a:solidFill>
                  <a:srgbClr val="0070C0"/>
                </a:solidFill>
              </a:rPr>
              <a:t>holds </a:t>
            </a:r>
            <a:r>
              <a:rPr lang="en-US" sz="4000" b="1" dirty="0" smtClean="0">
                <a:solidFill>
                  <a:srgbClr val="0070C0"/>
                </a:solidFill>
              </a:rPr>
              <a:t>that women and men comprise separate subcultures</a:t>
            </a:r>
          </a:p>
          <a:p>
            <a:pPr algn="ctr">
              <a:buNone/>
            </a:pPr>
            <a:r>
              <a:rPr lang="en-US" sz="4000" b="1" dirty="0" smtClean="0">
                <a:solidFill>
                  <a:srgbClr val="0070C0"/>
                </a:solidFill>
              </a:rPr>
              <a:t>and that it is early enculturation rather than inherent weakness</a:t>
            </a:r>
          </a:p>
          <a:p>
            <a:pPr algn="ctr">
              <a:buNone/>
            </a:pPr>
            <a:r>
              <a:rPr lang="en-US" sz="4000" b="1" dirty="0" smtClean="0">
                <a:solidFill>
                  <a:srgbClr val="0070C0"/>
                </a:solidFill>
              </a:rPr>
              <a:t>or other essential characteristics that account for women’s different</a:t>
            </a:r>
          </a:p>
          <a:p>
            <a:pPr algn="ctr">
              <a:buNone/>
            </a:pPr>
            <a:r>
              <a:rPr lang="en-US" sz="4000" b="1" dirty="0" smtClean="0">
                <a:solidFill>
                  <a:srgbClr val="0070C0"/>
                </a:solidFill>
              </a:rPr>
              <a:t>language usages.</a:t>
            </a:r>
            <a:endParaRPr lang="ar-IQ" sz="4000" b="1" dirty="0">
              <a:solidFill>
                <a:srgbClr val="0070C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00800"/>
          </a:xfrm>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sz="4000" b="1" dirty="0" smtClean="0">
                <a:solidFill>
                  <a:srgbClr val="C00000"/>
                </a:solidFill>
              </a:rPr>
              <a:t>Difference-based </a:t>
            </a:r>
            <a:r>
              <a:rPr lang="en-US" sz="4000" b="1" dirty="0" smtClean="0">
                <a:solidFill>
                  <a:srgbClr val="C00000"/>
                </a:solidFill>
              </a:rPr>
              <a:t>approach </a:t>
            </a:r>
            <a:r>
              <a:rPr lang="en-US" dirty="0" smtClean="0">
                <a:solidFill>
                  <a:srgbClr val="0070C0"/>
                </a:solidFill>
              </a:rPr>
              <a:t>emphasizes the idea that </a:t>
            </a:r>
            <a:r>
              <a:rPr lang="en-US" dirty="0" smtClean="0">
                <a:solidFill>
                  <a:srgbClr val="0070C0"/>
                </a:solidFill>
              </a:rPr>
              <a:t>women and </a:t>
            </a:r>
            <a:r>
              <a:rPr lang="en-US" dirty="0" smtClean="0">
                <a:solidFill>
                  <a:srgbClr val="0070C0"/>
                </a:solidFill>
              </a:rPr>
              <a:t>men belong to different subcultures</a:t>
            </a:r>
            <a:r>
              <a:rPr lang="en-US" dirty="0" smtClean="0">
                <a:solidFill>
                  <a:srgbClr val="0070C0"/>
                </a:solidFill>
              </a:rPr>
              <a:t>. </a:t>
            </a:r>
            <a:r>
              <a:rPr lang="en-US" dirty="0" smtClean="0">
                <a:solidFill>
                  <a:srgbClr val="0070C0"/>
                </a:solidFill>
              </a:rPr>
              <a:t>The ‘discovery’ of distinct male </a:t>
            </a:r>
            <a:r>
              <a:rPr lang="en-US" dirty="0" smtClean="0">
                <a:solidFill>
                  <a:srgbClr val="0070C0"/>
                </a:solidFill>
              </a:rPr>
              <a:t>and female </a:t>
            </a:r>
            <a:r>
              <a:rPr lang="en-US" dirty="0" smtClean="0">
                <a:solidFill>
                  <a:srgbClr val="0070C0"/>
                </a:solidFill>
              </a:rPr>
              <a:t>subcultures in the 1980s seems to have been a direct result of </a:t>
            </a:r>
            <a:r>
              <a:rPr lang="en-US" dirty="0" smtClean="0">
                <a:solidFill>
                  <a:srgbClr val="0070C0"/>
                </a:solidFill>
              </a:rPr>
              <a:t>women’s growing </a:t>
            </a:r>
            <a:r>
              <a:rPr lang="en-US" dirty="0" smtClean="0">
                <a:solidFill>
                  <a:srgbClr val="0070C0"/>
                </a:solidFill>
              </a:rPr>
              <a:t>resistance to being treated as a subordinate group. The invisibility </a:t>
            </a:r>
            <a:r>
              <a:rPr lang="en-US" dirty="0" smtClean="0">
                <a:solidFill>
                  <a:srgbClr val="0070C0"/>
                </a:solidFill>
              </a:rPr>
              <a:t>of women </a:t>
            </a:r>
            <a:r>
              <a:rPr lang="en-US" dirty="0" smtClean="0">
                <a:solidFill>
                  <a:srgbClr val="0070C0"/>
                </a:solidFill>
              </a:rPr>
              <a:t>in the past arose from the conflation of ‘culture’ with ‘male culture’. </a:t>
            </a:r>
            <a:r>
              <a:rPr lang="en-US" dirty="0" smtClean="0">
                <a:solidFill>
                  <a:srgbClr val="0070C0"/>
                </a:solidFill>
              </a:rPr>
              <a:t>But women </a:t>
            </a:r>
            <a:r>
              <a:rPr lang="en-US" dirty="0" smtClean="0">
                <a:solidFill>
                  <a:srgbClr val="0070C0"/>
                </a:solidFill>
              </a:rPr>
              <a:t>began to assert that they had ‘a different voice, a different psychology, </a:t>
            </a:r>
            <a:r>
              <a:rPr lang="en-US" dirty="0" smtClean="0">
                <a:solidFill>
                  <a:srgbClr val="0070C0"/>
                </a:solidFill>
              </a:rPr>
              <a:t>and a </a:t>
            </a:r>
            <a:r>
              <a:rPr lang="en-US" dirty="0" smtClean="0">
                <a:solidFill>
                  <a:srgbClr val="0070C0"/>
                </a:solidFill>
              </a:rPr>
              <a:t>different experience of love, work and the family from men’</a:t>
            </a:r>
            <a:endParaRPr lang="ar-IQ" sz="3600" dirty="0">
              <a:solidFill>
                <a:srgbClr val="0070C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00800"/>
          </a:xfrm>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sz="4000" b="1" dirty="0" smtClean="0">
                <a:solidFill>
                  <a:srgbClr val="C00000"/>
                </a:solidFill>
              </a:rPr>
              <a:t>Difference-based </a:t>
            </a:r>
            <a:r>
              <a:rPr lang="en-US" sz="4000" b="1" dirty="0" smtClean="0">
                <a:solidFill>
                  <a:srgbClr val="C00000"/>
                </a:solidFill>
              </a:rPr>
              <a:t>approach</a:t>
            </a:r>
          </a:p>
          <a:p>
            <a:pPr algn="ctr">
              <a:buNone/>
            </a:pPr>
            <a:r>
              <a:rPr lang="en-US" sz="3600" dirty="0" smtClean="0">
                <a:solidFill>
                  <a:srgbClr val="0070C0"/>
                </a:solidFill>
              </a:rPr>
              <a:t>The advantage of the difference model is that it allows women’s talk to be examined</a:t>
            </a:r>
          </a:p>
          <a:p>
            <a:pPr algn="ctr">
              <a:buNone/>
            </a:pPr>
            <a:r>
              <a:rPr lang="en-US" sz="3600" dirty="0" smtClean="0">
                <a:solidFill>
                  <a:srgbClr val="0070C0"/>
                </a:solidFill>
              </a:rPr>
              <a:t>outside a framework of oppression or powerlessness. Instead, researchers have</a:t>
            </a:r>
          </a:p>
          <a:p>
            <a:pPr algn="ctr">
              <a:buNone/>
            </a:pPr>
            <a:r>
              <a:rPr lang="en-US" sz="3600" dirty="0" smtClean="0">
                <a:solidFill>
                  <a:srgbClr val="0070C0"/>
                </a:solidFill>
              </a:rPr>
              <a:t>been able to show the strengths of linguistic strategies characteristic of women, and</a:t>
            </a:r>
          </a:p>
          <a:p>
            <a:pPr algn="ctr">
              <a:buNone/>
            </a:pPr>
            <a:r>
              <a:rPr lang="en-US" sz="3600" dirty="0" smtClean="0">
                <a:solidFill>
                  <a:srgbClr val="0070C0"/>
                </a:solidFill>
              </a:rPr>
              <a:t>to celebrate women’s ways of talking.</a:t>
            </a:r>
            <a:endParaRPr lang="ar-IQ" sz="3600" dirty="0">
              <a:solidFill>
                <a:srgbClr val="0070C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00800"/>
          </a:xfrm>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sz="4000" b="1" dirty="0" smtClean="0">
                <a:solidFill>
                  <a:srgbClr val="C00000"/>
                </a:solidFill>
              </a:rPr>
              <a:t>The social constructionist approach</a:t>
            </a:r>
          </a:p>
          <a:p>
            <a:pPr algn="ctr">
              <a:buNone/>
            </a:pPr>
            <a:r>
              <a:rPr lang="en-US" sz="4000" dirty="0" smtClean="0"/>
              <a:t> </a:t>
            </a:r>
            <a:r>
              <a:rPr lang="en-US" sz="4000" dirty="0" smtClean="0">
                <a:solidFill>
                  <a:srgbClr val="0070C0"/>
                </a:solidFill>
              </a:rPr>
              <a:t>Gender </a:t>
            </a:r>
            <a:r>
              <a:rPr lang="en-US" sz="4000" dirty="0" smtClean="0">
                <a:solidFill>
                  <a:srgbClr val="0070C0"/>
                </a:solidFill>
              </a:rPr>
              <a:t>identity is seen as a social construct rather than as a ‘</a:t>
            </a:r>
            <a:r>
              <a:rPr lang="en-US" sz="4000" dirty="0" smtClean="0">
                <a:solidFill>
                  <a:srgbClr val="0070C0"/>
                </a:solidFill>
              </a:rPr>
              <a:t>given’ social category. </a:t>
            </a:r>
            <a:r>
              <a:rPr lang="en-US" sz="4000" dirty="0" smtClean="0">
                <a:solidFill>
                  <a:srgbClr val="0070C0"/>
                </a:solidFill>
              </a:rPr>
              <a:t>As West and Zimmerman (1987) eloquently put it, speakers </a:t>
            </a:r>
            <a:r>
              <a:rPr lang="en-US" sz="4000" dirty="0" smtClean="0">
                <a:solidFill>
                  <a:srgbClr val="0070C0"/>
                </a:solidFill>
              </a:rPr>
              <a:t>should be </a:t>
            </a:r>
            <a:r>
              <a:rPr lang="en-US" sz="4000" dirty="0" smtClean="0">
                <a:solidFill>
                  <a:srgbClr val="0070C0"/>
                </a:solidFill>
              </a:rPr>
              <a:t>seen as ‘doing gender’ rather than statically ‘being’ a particular gender.</a:t>
            </a:r>
            <a:endParaRPr lang="ar-IQ" sz="4000" dirty="0">
              <a:solidFill>
                <a:srgbClr val="0070C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00800"/>
          </a:xfrm>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sz="4000" b="1" dirty="0" smtClean="0">
                <a:solidFill>
                  <a:srgbClr val="C00000"/>
                </a:solidFill>
              </a:rPr>
              <a:t>The social constructionist approach</a:t>
            </a:r>
          </a:p>
          <a:p>
            <a:pPr algn="ctr">
              <a:buNone/>
            </a:pPr>
            <a:r>
              <a:rPr lang="en-US" sz="4000" dirty="0" smtClean="0"/>
              <a:t> </a:t>
            </a:r>
            <a:r>
              <a:rPr lang="en-US" sz="3600" dirty="0" smtClean="0">
                <a:solidFill>
                  <a:srgbClr val="0070C0"/>
                </a:solidFill>
              </a:rPr>
              <a:t>Gender </a:t>
            </a:r>
            <a:r>
              <a:rPr lang="en-US" sz="3600" dirty="0" smtClean="0">
                <a:solidFill>
                  <a:srgbClr val="0070C0"/>
                </a:solidFill>
              </a:rPr>
              <a:t>identity is seen as a social construct rather than as a ‘</a:t>
            </a:r>
            <a:r>
              <a:rPr lang="en-US" sz="3600" dirty="0" smtClean="0">
                <a:solidFill>
                  <a:srgbClr val="0070C0"/>
                </a:solidFill>
              </a:rPr>
              <a:t>given’ social category. </a:t>
            </a:r>
            <a:r>
              <a:rPr lang="en-US" sz="3600" dirty="0" smtClean="0">
                <a:solidFill>
                  <a:srgbClr val="0070C0"/>
                </a:solidFill>
              </a:rPr>
              <a:t>As West and Zimmerman (1987) eloquently put it, speakers </a:t>
            </a:r>
            <a:r>
              <a:rPr lang="en-US" sz="3600" dirty="0" smtClean="0">
                <a:solidFill>
                  <a:srgbClr val="0070C0"/>
                </a:solidFill>
              </a:rPr>
              <a:t>should be </a:t>
            </a:r>
            <a:r>
              <a:rPr lang="en-US" sz="3600" dirty="0" smtClean="0">
                <a:solidFill>
                  <a:srgbClr val="0070C0"/>
                </a:solidFill>
              </a:rPr>
              <a:t>seen as </a:t>
            </a:r>
            <a:r>
              <a:rPr lang="en-US" sz="3600" i="1" dirty="0" smtClean="0">
                <a:solidFill>
                  <a:srgbClr val="C00000"/>
                </a:solidFill>
              </a:rPr>
              <a:t>‘doing gender’ </a:t>
            </a:r>
            <a:r>
              <a:rPr lang="en-US" sz="3600" dirty="0" smtClean="0">
                <a:solidFill>
                  <a:srgbClr val="0070C0"/>
                </a:solidFill>
              </a:rPr>
              <a:t>rather than statically ‘being’ a particular gender. </a:t>
            </a:r>
            <a:r>
              <a:rPr lang="en-US" sz="3600" dirty="0" smtClean="0">
                <a:solidFill>
                  <a:srgbClr val="0070C0"/>
                </a:solidFill>
              </a:rPr>
              <a:t>Linguists maintain </a:t>
            </a:r>
            <a:r>
              <a:rPr lang="en-US" sz="3600" dirty="0" smtClean="0">
                <a:solidFill>
                  <a:srgbClr val="0070C0"/>
                </a:solidFill>
              </a:rPr>
              <a:t>that</a:t>
            </a:r>
          </a:p>
          <a:p>
            <a:pPr algn="ctr">
              <a:buNone/>
            </a:pPr>
            <a:r>
              <a:rPr lang="en-US" sz="3600" dirty="0" smtClean="0">
                <a:solidFill>
                  <a:srgbClr val="0070C0"/>
                </a:solidFill>
              </a:rPr>
              <a:t>gender is not a static, add-on characteristic of speakers, but is something that is</a:t>
            </a:r>
          </a:p>
          <a:p>
            <a:pPr algn="ctr">
              <a:buNone/>
            </a:pPr>
            <a:r>
              <a:rPr lang="en-US" sz="3600" dirty="0" smtClean="0">
                <a:solidFill>
                  <a:srgbClr val="0070C0"/>
                </a:solidFill>
              </a:rPr>
              <a:t>accomplished in talk every time we speak. </a:t>
            </a:r>
            <a:endParaRPr lang="ar-IQ" sz="4000" dirty="0">
              <a:solidFill>
                <a:srgbClr val="0070C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00800"/>
          </a:xfrm>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sz="4000" b="1" dirty="0" smtClean="0">
                <a:solidFill>
                  <a:srgbClr val="C00000"/>
                </a:solidFill>
              </a:rPr>
              <a:t>Doing Gender 1</a:t>
            </a:r>
          </a:p>
          <a:p>
            <a:pPr marL="514350" indent="-514350">
              <a:buFont typeface="+mj-lt"/>
              <a:buAutoNum type="arabicPeriod"/>
            </a:pPr>
            <a:r>
              <a:rPr lang="en-US" b="1" dirty="0" smtClean="0">
                <a:solidFill>
                  <a:srgbClr val="0070C0"/>
                </a:solidFill>
              </a:rPr>
              <a:t> "Doing gender” means that gender is a routine accomplishment in everyday life</a:t>
            </a:r>
            <a:r>
              <a:rPr lang="en-US" b="1" dirty="0" smtClean="0">
                <a:solidFill>
                  <a:srgbClr val="0070C0"/>
                </a:solidFill>
              </a:rPr>
              <a:t>.</a:t>
            </a:r>
          </a:p>
          <a:p>
            <a:pPr marL="514350" indent="-514350">
              <a:buFont typeface="+mj-lt"/>
              <a:buAutoNum type="arabicPeriod"/>
            </a:pPr>
            <a:r>
              <a:rPr lang="en-US" b="1" dirty="0" smtClean="0">
                <a:solidFill>
                  <a:srgbClr val="0070C0"/>
                </a:solidFill>
              </a:rPr>
              <a:t> </a:t>
            </a:r>
            <a:r>
              <a:rPr lang="en-US" b="1" dirty="0" smtClean="0">
                <a:solidFill>
                  <a:srgbClr val="0070C0"/>
                </a:solidFill>
              </a:rPr>
              <a:t>We “do gender” every day, all the time. It's an ongoing activity. We </a:t>
            </a:r>
            <a:r>
              <a:rPr lang="en-US" b="1" dirty="0" smtClean="0">
                <a:solidFill>
                  <a:srgbClr val="0070C0"/>
                </a:solidFill>
              </a:rPr>
              <a:t>can’t avoid </a:t>
            </a:r>
            <a:r>
              <a:rPr lang="en-US" b="1" dirty="0" smtClean="0">
                <a:solidFill>
                  <a:srgbClr val="0070C0"/>
                </a:solidFill>
              </a:rPr>
              <a:t>doing gender</a:t>
            </a:r>
            <a:r>
              <a:rPr lang="en-US" b="1" dirty="0" smtClean="0">
                <a:solidFill>
                  <a:srgbClr val="0070C0"/>
                </a:solidFill>
              </a:rPr>
              <a:t>.</a:t>
            </a:r>
            <a:endParaRPr lang="en-US" sz="3600" b="1" dirty="0" smtClean="0">
              <a:solidFill>
                <a:srgbClr val="0070C0"/>
              </a:solidFill>
            </a:endParaRPr>
          </a:p>
          <a:p>
            <a:pPr marL="514350" indent="-514350">
              <a:buFont typeface="+mj-lt"/>
              <a:buAutoNum type="arabicPeriod"/>
            </a:pPr>
            <a:r>
              <a:rPr lang="en-US" b="1" dirty="0" smtClean="0">
                <a:solidFill>
                  <a:srgbClr val="0070C0"/>
                </a:solidFill>
              </a:rPr>
              <a:t> </a:t>
            </a:r>
            <a:r>
              <a:rPr lang="en-US" b="1" dirty="0" smtClean="0">
                <a:solidFill>
                  <a:srgbClr val="0070C0"/>
                </a:solidFill>
              </a:rPr>
              <a:t>We do gender in interaction. </a:t>
            </a:r>
            <a:endParaRPr lang="en-US" b="1" dirty="0" smtClean="0">
              <a:solidFill>
                <a:srgbClr val="0070C0"/>
              </a:solidFill>
            </a:endParaRPr>
          </a:p>
          <a:p>
            <a:pPr marL="514350" indent="-514350">
              <a:buFont typeface="+mj-lt"/>
              <a:buAutoNum type="arabicPeriod"/>
            </a:pPr>
            <a:r>
              <a:rPr lang="en-US" b="1" dirty="0" smtClean="0">
                <a:solidFill>
                  <a:srgbClr val="0070C0"/>
                </a:solidFill>
              </a:rPr>
              <a:t> </a:t>
            </a:r>
            <a:r>
              <a:rPr lang="en-US" b="1" dirty="0" smtClean="0">
                <a:solidFill>
                  <a:srgbClr val="0070C0"/>
                </a:solidFill>
              </a:rPr>
              <a:t>Gender is not simply what a person is, it is something that a person does, in interaction with others. It is a product of social interaction. A production. A construction. A social construction.</a:t>
            </a:r>
          </a:p>
          <a:p>
            <a:pPr algn="ctr">
              <a:buNone/>
            </a:pPr>
            <a:r>
              <a:rPr lang="en-US" sz="4000" b="1" dirty="0" smtClean="0">
                <a:solidFill>
                  <a:srgbClr val="C00000"/>
                </a:solidFill>
              </a:rPr>
              <a:t> </a:t>
            </a:r>
            <a:endParaRPr lang="ar-IQ" sz="4000" b="1" dirty="0">
              <a:solidFill>
                <a:srgbClr val="C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00800"/>
          </a:xfrm>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sz="4000" b="1" dirty="0" smtClean="0">
                <a:solidFill>
                  <a:srgbClr val="C00000"/>
                </a:solidFill>
              </a:rPr>
              <a:t>Doing Gender 2</a:t>
            </a:r>
          </a:p>
          <a:p>
            <a:pPr>
              <a:buNone/>
            </a:pPr>
            <a:r>
              <a:rPr lang="en-US" sz="4000" dirty="0" smtClean="0">
                <a:solidFill>
                  <a:srgbClr val="0070C0"/>
                </a:solidFill>
              </a:rPr>
              <a:t>5</a:t>
            </a:r>
            <a:r>
              <a:rPr lang="en-US" sz="4000" dirty="0" smtClean="0"/>
              <a:t>. </a:t>
            </a:r>
            <a:r>
              <a:rPr lang="en-US" sz="4000" dirty="0" smtClean="0">
                <a:solidFill>
                  <a:srgbClr val="0070C0"/>
                </a:solidFill>
              </a:rPr>
              <a:t>And we do gender knowing that we will be judged by others. In other words, we are accountable for our gender performances</a:t>
            </a:r>
            <a:r>
              <a:rPr lang="en-US" sz="4000" dirty="0" smtClean="0">
                <a:solidFill>
                  <a:srgbClr val="0070C0"/>
                </a:solidFill>
              </a:rPr>
              <a:t>. </a:t>
            </a:r>
            <a:endParaRPr lang="en-US" sz="4000" dirty="0" smtClean="0">
              <a:solidFill>
                <a:srgbClr val="0070C0"/>
              </a:solidFill>
            </a:endParaRPr>
          </a:p>
          <a:p>
            <a:pPr>
              <a:buNone/>
            </a:pPr>
            <a:r>
              <a:rPr lang="en-US" sz="4000" dirty="0" smtClean="0">
                <a:solidFill>
                  <a:srgbClr val="0070C0"/>
                </a:solidFill>
              </a:rPr>
              <a:t>6</a:t>
            </a:r>
            <a:r>
              <a:rPr lang="en-US" sz="4000" dirty="0" smtClean="0">
                <a:solidFill>
                  <a:srgbClr val="0070C0"/>
                </a:solidFill>
              </a:rPr>
              <a:t>. If we behave outside the boundaries of normative gender scripts, we risk being judged harshly by others.</a:t>
            </a:r>
          </a:p>
          <a:p>
            <a:pPr algn="ctr">
              <a:buNone/>
            </a:pPr>
            <a:r>
              <a:rPr lang="en-US" sz="4000" b="1" dirty="0" smtClean="0">
                <a:solidFill>
                  <a:srgbClr val="C00000"/>
                </a:solidFill>
              </a:rPr>
              <a:t> </a:t>
            </a:r>
            <a:endParaRPr lang="ar-IQ" sz="4000" b="1" dirty="0">
              <a:solidFill>
                <a:srgbClr val="C0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00800"/>
          </a:xfrm>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sz="4000" b="1" dirty="0" smtClean="0">
                <a:solidFill>
                  <a:srgbClr val="C00000"/>
                </a:solidFill>
              </a:rPr>
              <a:t>Doing Gender 3</a:t>
            </a:r>
          </a:p>
          <a:p>
            <a:pPr algn="ctr">
              <a:buNone/>
            </a:pPr>
            <a:r>
              <a:rPr lang="en-US" sz="3600" dirty="0" smtClean="0">
                <a:solidFill>
                  <a:srgbClr val="0070C0"/>
                </a:solidFill>
              </a:rPr>
              <a:t>Keep </a:t>
            </a:r>
            <a:r>
              <a:rPr lang="en-US" sz="3600" dirty="0" smtClean="0">
                <a:solidFill>
                  <a:srgbClr val="0070C0"/>
                </a:solidFill>
              </a:rPr>
              <a:t>in mind that, from an early age, we learn about “doing gender</a:t>
            </a:r>
            <a:r>
              <a:rPr lang="en-US" sz="3600" dirty="0" smtClean="0">
                <a:solidFill>
                  <a:srgbClr val="0070C0"/>
                </a:solidFill>
              </a:rPr>
              <a:t>.” </a:t>
            </a:r>
            <a:r>
              <a:rPr lang="en-US" sz="3600" dirty="0" smtClean="0">
                <a:solidFill>
                  <a:srgbClr val="0070C0"/>
                </a:solidFill>
              </a:rPr>
              <a:t>Little girls are taught to value their appearance more so than little </a:t>
            </a:r>
            <a:r>
              <a:rPr lang="en-US" sz="3600" dirty="0" smtClean="0">
                <a:solidFill>
                  <a:srgbClr val="0070C0"/>
                </a:solidFill>
              </a:rPr>
              <a:t>boys. Little </a:t>
            </a:r>
            <a:r>
              <a:rPr lang="en-US" sz="3600" dirty="0" smtClean="0">
                <a:solidFill>
                  <a:srgbClr val="0070C0"/>
                </a:solidFill>
              </a:rPr>
              <a:t>boys are taught different things than little girls</a:t>
            </a:r>
            <a:r>
              <a:rPr lang="en-US" sz="3600" dirty="0" smtClean="0">
                <a:solidFill>
                  <a:srgbClr val="0070C0"/>
                </a:solidFill>
              </a:rPr>
              <a:t>.“Be </a:t>
            </a:r>
            <a:r>
              <a:rPr lang="en-US" sz="3600" dirty="0" smtClean="0">
                <a:solidFill>
                  <a:srgbClr val="0070C0"/>
                </a:solidFill>
              </a:rPr>
              <a:t>a big boy” and “Be a big girl” are different messages that convey different meanings about “appropriate” gender behaviors. This means not only "don't be a baby" but to learn how to "competently" be a boy or girl.</a:t>
            </a:r>
          </a:p>
          <a:p>
            <a:pPr>
              <a:buNone/>
            </a:pPr>
            <a:endParaRPr lang="ar-IQ" sz="4000" b="1" dirty="0">
              <a:solidFill>
                <a:srgbClr val="C0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00800"/>
          </a:xfrm>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sz="4000" b="1" dirty="0" smtClean="0">
                <a:solidFill>
                  <a:srgbClr val="C00000"/>
                </a:solidFill>
              </a:rPr>
              <a:t>Doing Gender 4</a:t>
            </a:r>
          </a:p>
          <a:p>
            <a:pPr algn="ctr">
              <a:buNone/>
            </a:pPr>
            <a:r>
              <a:rPr lang="en-US" sz="3600" dirty="0" smtClean="0">
                <a:solidFill>
                  <a:srgbClr val="0070C0"/>
                </a:solidFill>
              </a:rPr>
              <a:t>In this process, boys and girls begin to monitor their own behavior and the behavior of their peers in terms of whether the gender behavior is “appropriate.” (Appropriate, according to normative gender behaviors). The authors write: </a:t>
            </a:r>
            <a:r>
              <a:rPr lang="en-US" sz="3600" b="1" dirty="0" smtClean="0">
                <a:solidFill>
                  <a:srgbClr val="0070C0"/>
                </a:solidFill>
              </a:rPr>
              <a:t>"And note, to "do" gender is not always to live up to normative conceptions of femininity or masculinity; it is to engage in behavior </a:t>
            </a:r>
            <a:r>
              <a:rPr lang="en-US" sz="3600" b="1" i="1" dirty="0" smtClean="0">
                <a:solidFill>
                  <a:srgbClr val="0070C0"/>
                </a:solidFill>
              </a:rPr>
              <a:t>at the risk of gender assessment</a:t>
            </a:r>
            <a:r>
              <a:rPr lang="en-US" sz="3600" b="1" dirty="0" smtClean="0">
                <a:solidFill>
                  <a:srgbClr val="0070C0"/>
                </a:solidFill>
              </a:rPr>
              <a:t>"</a:t>
            </a:r>
            <a:endParaRPr lang="ar-IQ" sz="3600" b="1" dirty="0">
              <a:solidFill>
                <a:srgbClr val="0070C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sz="3600" b="1" dirty="0" smtClean="0">
                <a:solidFill>
                  <a:srgbClr val="C00000"/>
                </a:solidFill>
              </a:rPr>
              <a:t>Female Deficit</a:t>
            </a:r>
          </a:p>
          <a:p>
            <a:pPr algn="ctr">
              <a:buNone/>
            </a:pPr>
            <a:r>
              <a:rPr lang="en-US" sz="2800" b="1" dirty="0" smtClean="0">
                <a:solidFill>
                  <a:srgbClr val="C00000"/>
                </a:solidFill>
              </a:rPr>
              <a:t>Women’s language: Lexical and Pragmatic Features</a:t>
            </a:r>
          </a:p>
          <a:p>
            <a:pPr algn="just">
              <a:buNone/>
            </a:pPr>
            <a:r>
              <a:rPr lang="en-US" b="1" smtClean="0">
                <a:solidFill>
                  <a:srgbClr val="0070C0"/>
                </a:solidFill>
              </a:rPr>
              <a:t>Lackoff</a:t>
            </a:r>
            <a:r>
              <a:rPr lang="en-US" b="1" dirty="0" smtClean="0">
                <a:solidFill>
                  <a:srgbClr val="0070C0"/>
                </a:solidFill>
              </a:rPr>
              <a:t> outlines lexical and pragmatic features of so-called “women’s language,” among them, precise color terms (e.g. mauve, magenta), “empty” adjectives (e.g. divine, cute), high-rising terminal (question) intonation on declaratives and use of tag questions. Women tend to </a:t>
            </a:r>
            <a:r>
              <a:rPr lang="en-US" b="1" dirty="0" err="1" smtClean="0">
                <a:solidFill>
                  <a:srgbClr val="0070C0"/>
                </a:solidFill>
              </a:rPr>
              <a:t>use“hypercorrect</a:t>
            </a:r>
            <a:r>
              <a:rPr lang="en-US" b="1" dirty="0" smtClean="0">
                <a:solidFill>
                  <a:srgbClr val="0070C0"/>
                </a:solidFill>
              </a:rPr>
              <a:t>” grammar, including standard pronunciations such as going rather than </a:t>
            </a:r>
            <a:r>
              <a:rPr lang="en-US" b="1" dirty="0" err="1" smtClean="0">
                <a:solidFill>
                  <a:srgbClr val="0070C0"/>
                </a:solidFill>
              </a:rPr>
              <a:t>goin</a:t>
            </a:r>
            <a:r>
              <a:rPr lang="en-US" b="1" dirty="0" smtClean="0">
                <a:solidFill>
                  <a:srgbClr val="0070C0"/>
                </a:solidFill>
              </a:rPr>
              <a:t>’ and avoidance of non-standard forms like </a:t>
            </a:r>
            <a:r>
              <a:rPr lang="en-US" b="1" dirty="0" err="1" smtClean="0">
                <a:solidFill>
                  <a:srgbClr val="0070C0"/>
                </a:solidFill>
              </a:rPr>
              <a:t>ain’t</a:t>
            </a:r>
            <a:r>
              <a:rPr lang="en-US" b="1" dirty="0" smtClean="0">
                <a:solidFill>
                  <a:srgbClr val="0070C0"/>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sz="6000" b="1" dirty="0" smtClean="0">
                <a:solidFill>
                  <a:srgbClr val="C00000"/>
                </a:solidFill>
              </a:rPr>
              <a:t>Sex or Gender</a:t>
            </a:r>
            <a:r>
              <a:rPr lang="en-US" sz="6000" b="1" dirty="0" smtClean="0">
                <a:solidFill>
                  <a:srgbClr val="C00000"/>
                </a:solidFill>
              </a:rPr>
              <a:t>? 2</a:t>
            </a:r>
            <a:endParaRPr lang="ar-IQ" sz="6000" b="1" dirty="0">
              <a:solidFill>
                <a:srgbClr val="C00000"/>
              </a:solidFill>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algn="ctr">
              <a:buNone/>
            </a:pPr>
            <a:r>
              <a:rPr lang="en-US" sz="6600" b="1" dirty="0" smtClean="0">
                <a:solidFill>
                  <a:srgbClr val="00B050"/>
                </a:solidFill>
              </a:rPr>
              <a:t>In the 1980s, it was not at all unusual for a sociolinguist to describe their interests as being ‘language and sex’. However, in the intervening years, the term sex has largely been replaced by the term gender</a:t>
            </a:r>
            <a:endParaRPr lang="ar-IQ" sz="6600" b="1" dirty="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sz="6000" b="1" dirty="0" smtClean="0">
                <a:solidFill>
                  <a:srgbClr val="C00000"/>
                </a:solidFill>
              </a:rPr>
              <a:t>Sex</a:t>
            </a:r>
            <a:endParaRPr lang="ar-IQ" sz="6000" b="1" dirty="0">
              <a:solidFill>
                <a:srgbClr val="C00000"/>
              </a:solidFill>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n-US" sz="3600" b="1" dirty="0" smtClean="0">
                <a:solidFill>
                  <a:srgbClr val="00B050"/>
                </a:solidFill>
              </a:rPr>
              <a:t>The term is restricted in sociolinguistics to refer to a biologically or physiologically based distinction between males and females. In other words, sex can be defined in terms of objective, scientific criteria – that is, the number of </a:t>
            </a:r>
            <a:r>
              <a:rPr lang="en-US" sz="3600" b="1" dirty="0" smtClean="0">
                <a:solidFill>
                  <a:srgbClr val="FF0000"/>
                </a:solidFill>
              </a:rPr>
              <a:t>X chromosomes</a:t>
            </a:r>
            <a:r>
              <a:rPr lang="en-US" sz="3600" b="1" dirty="0" smtClean="0">
                <a:solidFill>
                  <a:srgbClr val="00B050"/>
                </a:solidFill>
              </a:rPr>
              <a:t> a person has</a:t>
            </a:r>
            <a:r>
              <a:rPr lang="en-US" sz="3600" b="1" dirty="0" smtClean="0">
                <a:solidFill>
                  <a:srgbClr val="00B050"/>
                </a:solidFill>
              </a:rPr>
              <a:t>. </a:t>
            </a:r>
            <a:endParaRPr lang="en-US" sz="3600" b="1" dirty="0" smtClean="0">
              <a:solidFill>
                <a:srgbClr val="FF0000"/>
              </a:solidFill>
            </a:endParaRPr>
          </a:p>
          <a:p>
            <a:pPr algn="ctr">
              <a:buNone/>
            </a:pPr>
            <a:r>
              <a:rPr lang="en-US" sz="3600" b="1" dirty="0" smtClean="0">
                <a:solidFill>
                  <a:srgbClr val="FF0000"/>
                </a:solidFill>
              </a:rPr>
              <a:t>2 X = female , 1 X + 1 Y = Male </a:t>
            </a:r>
            <a:endParaRPr lang="ar-IQ" b="1" dirty="0">
              <a:solidFill>
                <a:srgbClr val="00B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sz="6000" b="1" dirty="0" smtClean="0">
                <a:solidFill>
                  <a:srgbClr val="C00000"/>
                </a:solidFill>
              </a:rPr>
              <a:t>Gender</a:t>
            </a:r>
            <a:endParaRPr lang="ar-IQ" sz="6000" b="1" dirty="0">
              <a:solidFill>
                <a:srgbClr val="C00000"/>
              </a:solidFill>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55000" lnSpcReduction="20000"/>
          </a:bodyPr>
          <a:lstStyle/>
          <a:p>
            <a:pPr algn="ctr">
              <a:buNone/>
            </a:pPr>
            <a:r>
              <a:rPr lang="en-US" sz="6600" b="1" dirty="0" smtClean="0">
                <a:solidFill>
                  <a:srgbClr val="00B050"/>
                </a:solidFill>
              </a:rPr>
              <a:t>Not grammatical gender (i.e., different classes of noun that may be called</a:t>
            </a:r>
          </a:p>
          <a:p>
            <a:pPr algn="ctr">
              <a:buNone/>
            </a:pPr>
            <a:r>
              <a:rPr lang="en-US" sz="6600" b="1" dirty="0" smtClean="0">
                <a:solidFill>
                  <a:srgbClr val="00B050"/>
                </a:solidFill>
              </a:rPr>
              <a:t>‘masculine’, ‘feminine’). Not sex of speaker which (largely) reflects biological or physiological differences between people. </a:t>
            </a:r>
            <a:r>
              <a:rPr lang="en-US" sz="6600" b="1" dirty="0" smtClean="0">
                <a:solidFill>
                  <a:srgbClr val="00B050"/>
                </a:solidFill>
              </a:rPr>
              <a:t>Gender </a:t>
            </a:r>
            <a:r>
              <a:rPr lang="en-US" sz="6600" b="1" dirty="0" smtClean="0">
                <a:solidFill>
                  <a:srgbClr val="00B050"/>
                </a:solidFill>
              </a:rPr>
              <a:t>is used increasingly in sociolinguistics to </a:t>
            </a:r>
            <a:r>
              <a:rPr lang="en-US" sz="6600" b="1" dirty="0" smtClean="0">
                <a:solidFill>
                  <a:srgbClr val="FF0000"/>
                </a:solidFill>
              </a:rPr>
              <a:t>indicate a social identity that emerges or is constructed through social actions</a:t>
            </a:r>
            <a:r>
              <a:rPr lang="en-US" sz="6600" dirty="0" smtClean="0">
                <a:solidFill>
                  <a:srgbClr val="FF0000"/>
                </a:solidFill>
              </a:rPr>
              <a:t>.</a:t>
            </a:r>
            <a:endParaRPr lang="ar-IQ" sz="66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en-US" sz="6000" b="1" dirty="0" smtClean="0">
                <a:solidFill>
                  <a:srgbClr val="C00000"/>
                </a:solidFill>
              </a:rPr>
              <a:t>Questions</a:t>
            </a:r>
            <a:endParaRPr lang="ar-IQ" sz="6000" b="1" dirty="0">
              <a:solidFill>
                <a:srgbClr val="C00000"/>
              </a:solidFill>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55000" lnSpcReduction="20000"/>
          </a:bodyPr>
          <a:lstStyle/>
          <a:p>
            <a:pPr algn="ctr">
              <a:buNone/>
            </a:pPr>
            <a:r>
              <a:rPr lang="en-US" sz="6600" dirty="0" smtClean="0">
                <a:solidFill>
                  <a:srgbClr val="FF0000"/>
                </a:solidFill>
              </a:rPr>
              <a:t>Do the men and women</a:t>
            </a:r>
          </a:p>
          <a:p>
            <a:pPr algn="ctr">
              <a:buNone/>
            </a:pPr>
            <a:r>
              <a:rPr lang="en-US" sz="6600" dirty="0" smtClean="0">
                <a:solidFill>
                  <a:srgbClr val="FF0000"/>
                </a:solidFill>
              </a:rPr>
              <a:t>who speak a particular language use it in different ways? If they do, do these</a:t>
            </a:r>
          </a:p>
          <a:p>
            <a:pPr algn="ctr">
              <a:buNone/>
            </a:pPr>
            <a:r>
              <a:rPr lang="en-US" sz="6600" dirty="0" smtClean="0">
                <a:solidFill>
                  <a:srgbClr val="FF0000"/>
                </a:solidFill>
              </a:rPr>
              <a:t>differences arise from the structure of that language, or, alternatively,</a:t>
            </a:r>
          </a:p>
          <a:p>
            <a:pPr algn="ctr">
              <a:buNone/>
            </a:pPr>
            <a:r>
              <a:rPr lang="en-US" sz="6600" dirty="0" smtClean="0">
                <a:solidFill>
                  <a:srgbClr val="FF0000"/>
                </a:solidFill>
              </a:rPr>
              <a:t>do any differences that exist simply reflect the ways in which the sexes</a:t>
            </a:r>
          </a:p>
          <a:p>
            <a:pPr algn="ctr">
              <a:buNone/>
            </a:pPr>
            <a:r>
              <a:rPr lang="en-US" sz="6600" dirty="0" smtClean="0">
                <a:solidFill>
                  <a:srgbClr val="FF0000"/>
                </a:solidFill>
              </a:rPr>
              <a:t>relate to each other in that society, whatever the reason?</a:t>
            </a:r>
            <a:endParaRPr lang="ar-IQ" sz="66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style>
          <a:lnRef idx="1">
            <a:schemeClr val="accent4"/>
          </a:lnRef>
          <a:fillRef idx="2">
            <a:schemeClr val="accent4"/>
          </a:fillRef>
          <a:effectRef idx="1">
            <a:schemeClr val="accent4"/>
          </a:effectRef>
          <a:fontRef idx="minor">
            <a:schemeClr val="dk1"/>
          </a:fontRef>
        </p:style>
        <p:txBody>
          <a:bodyPr>
            <a:noAutofit/>
          </a:bodyPr>
          <a:lstStyle/>
          <a:p>
            <a:r>
              <a:rPr lang="en-US" sz="4800" b="1" dirty="0" smtClean="0">
                <a:solidFill>
                  <a:srgbClr val="C00000"/>
                </a:solidFill>
              </a:rPr>
              <a:t>Questions </a:t>
            </a:r>
            <a:endParaRPr lang="ar-IQ" sz="4800" b="1" dirty="0">
              <a:solidFill>
                <a:srgbClr val="C00000"/>
              </a:solidFill>
            </a:endParaRPr>
          </a:p>
        </p:txBody>
      </p:sp>
      <p:sp>
        <p:nvSpPr>
          <p:cNvPr id="3" name="Content Placeholder 2"/>
          <p:cNvSpPr>
            <a:spLocks noGrp="1"/>
          </p:cNvSpPr>
          <p:nvPr>
            <p:ph idx="1"/>
          </p:nvPr>
        </p:nvSpPr>
        <p:spPr>
          <a:xfrm>
            <a:off x="457200" y="1600200"/>
            <a:ext cx="8229600" cy="4876800"/>
          </a:xfrm>
        </p:spPr>
        <p:style>
          <a:lnRef idx="1">
            <a:schemeClr val="accent2"/>
          </a:lnRef>
          <a:fillRef idx="2">
            <a:schemeClr val="accent2"/>
          </a:fillRef>
          <a:effectRef idx="1">
            <a:schemeClr val="accent2"/>
          </a:effectRef>
          <a:fontRef idx="minor">
            <a:schemeClr val="dk1"/>
          </a:fontRef>
        </p:style>
        <p:txBody>
          <a:bodyPr>
            <a:noAutofit/>
          </a:bodyPr>
          <a:lstStyle/>
          <a:p>
            <a:pPr>
              <a:buFont typeface="Wingdings" pitchFamily="2" charset="2"/>
              <a:buChar char="Ø"/>
            </a:pPr>
            <a:r>
              <a:rPr lang="en-US" b="1" dirty="0" smtClean="0">
                <a:solidFill>
                  <a:srgbClr val="C00000"/>
                </a:solidFill>
              </a:rPr>
              <a:t>Does gendered-speech really exist?</a:t>
            </a:r>
          </a:p>
          <a:p>
            <a:pPr>
              <a:buFont typeface="Wingdings" pitchFamily="2" charset="2"/>
              <a:buChar char="Ø"/>
            </a:pPr>
            <a:r>
              <a:rPr lang="en-US" b="1" dirty="0" smtClean="0">
                <a:solidFill>
                  <a:srgbClr val="C00000"/>
                </a:solidFill>
              </a:rPr>
              <a:t>Do linguistic forms used by men and women contrast?</a:t>
            </a:r>
          </a:p>
          <a:p>
            <a:pPr>
              <a:buFont typeface="Wingdings" pitchFamily="2" charset="2"/>
              <a:buChar char="Ø"/>
            </a:pPr>
            <a:r>
              <a:rPr lang="en-US" b="1" dirty="0" smtClean="0">
                <a:solidFill>
                  <a:srgbClr val="C00000"/>
                </a:solidFill>
              </a:rPr>
              <a:t>What is sexist language? </a:t>
            </a:r>
          </a:p>
          <a:p>
            <a:pPr>
              <a:buFont typeface="Wingdings" pitchFamily="2" charset="2"/>
              <a:buChar char="Ø"/>
            </a:pPr>
            <a:r>
              <a:rPr lang="en-US" b="1" dirty="0" smtClean="0">
                <a:solidFill>
                  <a:srgbClr val="C00000"/>
                </a:solidFill>
              </a:rPr>
              <a:t>Is it true that women use more standard forms than men?</a:t>
            </a:r>
          </a:p>
          <a:p>
            <a:pPr>
              <a:buFont typeface="Wingdings" pitchFamily="2" charset="2"/>
              <a:buChar char="Ø"/>
            </a:pPr>
            <a:endParaRPr lang="en-US" b="1" dirty="0" smtClean="0">
              <a:solidFill>
                <a:srgbClr val="C00000"/>
              </a:solidFill>
            </a:endParaRPr>
          </a:p>
          <a:p>
            <a:pPr>
              <a:buNone/>
            </a:pPr>
            <a:endParaRPr lang="ar-IQ" b="1"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71600"/>
          </a:xfrm>
        </p:spPr>
        <p:style>
          <a:lnRef idx="1">
            <a:schemeClr val="accent4"/>
          </a:lnRef>
          <a:fillRef idx="2">
            <a:schemeClr val="accent4"/>
          </a:fillRef>
          <a:effectRef idx="1">
            <a:schemeClr val="accent4"/>
          </a:effectRef>
          <a:fontRef idx="minor">
            <a:schemeClr val="dk1"/>
          </a:fontRef>
        </p:style>
        <p:txBody>
          <a:bodyPr>
            <a:noAutofit/>
          </a:bodyPr>
          <a:lstStyle/>
          <a:p>
            <a:r>
              <a:rPr lang="en-US" sz="4800" b="1" dirty="0" smtClean="0">
                <a:solidFill>
                  <a:srgbClr val="C00000"/>
                </a:solidFill>
              </a:rPr>
              <a:t>Is it true that women use more standard forms than men?</a:t>
            </a:r>
          </a:p>
        </p:txBody>
      </p:sp>
      <p:sp>
        <p:nvSpPr>
          <p:cNvPr id="3" name="Content Placeholder 2"/>
          <p:cNvSpPr>
            <a:spLocks noGrp="1"/>
          </p:cNvSpPr>
          <p:nvPr>
            <p:ph idx="1"/>
          </p:nvPr>
        </p:nvSpPr>
        <p:spPr>
          <a:xfrm>
            <a:off x="457200" y="1600200"/>
            <a:ext cx="8229600" cy="4876800"/>
          </a:xfrm>
        </p:spPr>
        <p:style>
          <a:lnRef idx="1">
            <a:schemeClr val="accent2"/>
          </a:lnRef>
          <a:fillRef idx="2">
            <a:schemeClr val="accent2"/>
          </a:fillRef>
          <a:effectRef idx="1">
            <a:schemeClr val="accent2"/>
          </a:effectRef>
          <a:fontRef idx="minor">
            <a:schemeClr val="dk1"/>
          </a:fontRef>
        </p:style>
        <p:txBody>
          <a:bodyPr>
            <a:noAutofit/>
          </a:bodyPr>
          <a:lstStyle/>
          <a:p>
            <a:pPr>
              <a:buFont typeface="Wingdings" pitchFamily="2" charset="2"/>
              <a:buChar char="Ø"/>
            </a:pPr>
            <a:r>
              <a:rPr lang="en-US" b="1" dirty="0" smtClean="0">
                <a:solidFill>
                  <a:srgbClr val="C00000"/>
                </a:solidFill>
              </a:rPr>
              <a:t> The social status explanation:</a:t>
            </a:r>
          </a:p>
          <a:p>
            <a:pPr algn="ctr">
              <a:buNone/>
            </a:pPr>
            <a:r>
              <a:rPr lang="en-US" sz="2800" dirty="0" smtClean="0"/>
              <a:t>Some linguists have suggested that women use more standard speech forms than men because they are more status-conscious than men. The claim is that women are more aware of the fact that the way they speak signals their social class background or social status in the community. Standard speech forms are generally associated with high social status, and so, according to this explanation, women use more standard speech forms as a way of claiming such status.</a:t>
            </a:r>
            <a:endParaRPr lang="en-US" sz="2800" b="1" dirty="0" smtClean="0">
              <a:solidFill>
                <a:schemeClr val="tx1"/>
              </a:solidFill>
            </a:endParaRPr>
          </a:p>
          <a:p>
            <a:pPr>
              <a:buNone/>
            </a:pPr>
            <a:endParaRPr lang="ar-IQ" b="1" dirty="0">
              <a:solidFill>
                <a:srgbClr val="C0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1582</TotalTime>
  <Words>2373</Words>
  <Application>Microsoft Office PowerPoint</Application>
  <PresentationFormat>On-screen Show (4:3)</PresentationFormat>
  <Paragraphs>113</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Language and Gender</vt:lpstr>
      <vt:lpstr>Language &amp; Gender</vt:lpstr>
      <vt:lpstr>Sex or Gender? 1</vt:lpstr>
      <vt:lpstr>Sex or Gender? 2</vt:lpstr>
      <vt:lpstr>Sex</vt:lpstr>
      <vt:lpstr>Gender</vt:lpstr>
      <vt:lpstr>Questions</vt:lpstr>
      <vt:lpstr>Questions </vt:lpstr>
      <vt:lpstr>Is it true that women use more standard forms than men?</vt:lpstr>
      <vt:lpstr>Is it true that women use more standard forms than men?</vt:lpstr>
      <vt:lpstr>Is it true that women use more standard forms than men?</vt:lpstr>
      <vt:lpstr>Is it true that women use more standard forms than men?</vt:lpstr>
      <vt:lpstr>Who is possibly speaking?</vt:lpstr>
      <vt:lpstr>Exclusive and Preferential Features</vt:lpstr>
      <vt:lpstr>Exclusive Feature: Example 1 </vt:lpstr>
      <vt:lpstr>Exclusive Feature: Example 2 </vt:lpstr>
      <vt:lpstr>Directly Indexing Gender</vt:lpstr>
      <vt:lpstr>Indirectly Indexing Gender</vt:lpstr>
      <vt:lpstr>Characteristics of the language- Gender Relation</vt:lpstr>
      <vt:lpstr>Non-Exclusive Relation: Example 1</vt:lpstr>
      <vt:lpstr>Non-Exclusive Relation: Example 2</vt:lpstr>
      <vt:lpstr>2. Constitutive Relation</vt:lpstr>
      <vt:lpstr>Constitutive Relation: Example</vt:lpstr>
      <vt:lpstr>Approaches to language and gender</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and Gender</dc:title>
  <dc:creator>Mahdi Al -Asadi</dc:creator>
  <cp:lastModifiedBy>toshbai</cp:lastModifiedBy>
  <cp:revision>123</cp:revision>
  <dcterms:created xsi:type="dcterms:W3CDTF">2006-08-16T00:00:00Z</dcterms:created>
  <dcterms:modified xsi:type="dcterms:W3CDTF">2018-03-28T20:08:48Z</dcterms:modified>
</cp:coreProperties>
</file>